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 id="2147484062" r:id="rId2"/>
  </p:sldMasterIdLst>
  <p:notesMasterIdLst>
    <p:notesMasterId r:id="rId16"/>
  </p:notesMasterIdLst>
  <p:handoutMasterIdLst>
    <p:handoutMasterId r:id="rId17"/>
  </p:handoutMasterIdLst>
  <p:sldIdLst>
    <p:sldId id="911" r:id="rId3"/>
    <p:sldId id="830" r:id="rId4"/>
    <p:sldId id="1147" r:id="rId5"/>
    <p:sldId id="1149" r:id="rId6"/>
    <p:sldId id="1148" r:id="rId7"/>
    <p:sldId id="1103" r:id="rId8"/>
    <p:sldId id="1098" r:id="rId9"/>
    <p:sldId id="1133" r:id="rId10"/>
    <p:sldId id="1150" r:id="rId11"/>
    <p:sldId id="1125" r:id="rId12"/>
    <p:sldId id="1110" r:id="rId13"/>
    <p:sldId id="1142" r:id="rId14"/>
    <p:sldId id="1108" r:id="rId1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75EF"/>
    <a:srgbClr val="79DCFF"/>
    <a:srgbClr val="FFE8B1"/>
    <a:srgbClr val="F2F2F2"/>
    <a:srgbClr val="990033"/>
    <a:srgbClr val="FDCBD9"/>
    <a:srgbClr val="BF335E"/>
    <a:srgbClr val="DA0049"/>
    <a:srgbClr val="ED7D3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B344D84-9AFB-497E-A393-DC336BA19D2E}" styleName="Orta Stil 3 - Vurgu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ema Uygulanmış Stil 2 - Vurgu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71" autoAdjust="0"/>
    <p:restoredTop sz="95411" autoAdjust="0"/>
  </p:normalViewPr>
  <p:slideViewPr>
    <p:cSldViewPr snapToGrid="0">
      <p:cViewPr varScale="1">
        <p:scale>
          <a:sx n="110" d="100"/>
          <a:sy n="110" d="100"/>
        </p:scale>
        <p:origin x="178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50" d="100"/>
        <a:sy n="50" d="100"/>
      </p:scale>
      <p:origin x="0" y="0"/>
    </p:cViewPr>
  </p:sorterViewPr>
  <p:notesViewPr>
    <p:cSldViewPr snapToGrid="0">
      <p:cViewPr varScale="1">
        <p:scale>
          <a:sx n="62" d="100"/>
          <a:sy n="62" d="100"/>
        </p:scale>
        <p:origin x="3240"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B5A75500-8CCF-467D-8F31-8315360758DB}" type="datetimeFigureOut">
              <a:rPr lang="tr-TR" smtClean="0"/>
              <a:t>12.09.2023</a:t>
            </a:fld>
            <a:endParaRPr lang="tr-TR"/>
          </a:p>
        </p:txBody>
      </p:sp>
      <p:sp>
        <p:nvSpPr>
          <p:cNvPr id="4" name="Altbilgi Yer Tutucusu 3"/>
          <p:cNvSpPr>
            <a:spLocks noGrp="1"/>
          </p:cNvSpPr>
          <p:nvPr>
            <p:ph type="ftr" sz="quarter" idx="2"/>
          </p:nvPr>
        </p:nvSpPr>
        <p:spPr>
          <a:xfrm>
            <a:off x="0" y="9429750"/>
            <a:ext cx="2946400" cy="496889"/>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9" y="9429750"/>
            <a:ext cx="2946400" cy="496889"/>
          </a:xfrm>
          <a:prstGeom prst="rect">
            <a:avLst/>
          </a:prstGeom>
        </p:spPr>
        <p:txBody>
          <a:bodyPr vert="horz" lIns="91440" tIns="45720" rIns="91440" bIns="45720" rtlCol="0" anchor="b"/>
          <a:lstStyle>
            <a:lvl1pPr algn="r">
              <a:defRPr sz="1200"/>
            </a:lvl1pPr>
          </a:lstStyle>
          <a:p>
            <a:fld id="{B1008394-1128-4FF9-8930-FF864822998E}" type="slidenum">
              <a:rPr lang="tr-TR" smtClean="0"/>
              <a:t>‹#›</a:t>
            </a:fld>
            <a:endParaRPr lang="tr-TR"/>
          </a:p>
        </p:txBody>
      </p:sp>
    </p:spTree>
    <p:extLst>
      <p:ext uri="{BB962C8B-B14F-4D97-AF65-F5344CB8AC3E}">
        <p14:creationId xmlns:p14="http://schemas.microsoft.com/office/powerpoint/2010/main" val="2448540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9" y="1"/>
            <a:ext cx="2946400" cy="496889"/>
          </a:xfrm>
          <a:prstGeom prst="rect">
            <a:avLst/>
          </a:prstGeom>
        </p:spPr>
        <p:txBody>
          <a:bodyPr vert="horz" lIns="91440" tIns="45720" rIns="91440" bIns="45720" rtlCol="0"/>
          <a:lstStyle>
            <a:lvl1pPr algn="r">
              <a:defRPr sz="1200"/>
            </a:lvl1pPr>
          </a:lstStyle>
          <a:p>
            <a:fld id="{5508DC23-6180-4ADF-B01C-5B3C0B07E3F8}" type="datetimeFigureOut">
              <a:rPr lang="tr-TR" smtClean="0"/>
              <a:pPr/>
              <a:t>12.09.2023</a:t>
            </a:fld>
            <a:endParaRPr lang="tr-TR"/>
          </a:p>
        </p:txBody>
      </p:sp>
      <p:sp>
        <p:nvSpPr>
          <p:cNvPr id="4" name="Slayt Görüntüsü Yer Tutucusu 3"/>
          <p:cNvSpPr>
            <a:spLocks noGrp="1" noRot="1" noChangeAspect="1"/>
          </p:cNvSpPr>
          <p:nvPr>
            <p:ph type="sldImg" idx="2"/>
          </p:nvPr>
        </p:nvSpPr>
        <p:spPr>
          <a:xfrm>
            <a:off x="1168400" y="1243013"/>
            <a:ext cx="4460875" cy="334645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1" y="4776789"/>
            <a:ext cx="5438775" cy="3908425"/>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9429750"/>
            <a:ext cx="2946400" cy="496889"/>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9" y="9429750"/>
            <a:ext cx="2946400" cy="496889"/>
          </a:xfrm>
          <a:prstGeom prst="rect">
            <a:avLst/>
          </a:prstGeom>
        </p:spPr>
        <p:txBody>
          <a:bodyPr vert="horz" lIns="91440" tIns="45720" rIns="91440" bIns="45720" rtlCol="0" anchor="b"/>
          <a:lstStyle>
            <a:lvl1pPr algn="r">
              <a:defRPr sz="1200"/>
            </a:lvl1pPr>
          </a:lstStyle>
          <a:p>
            <a:fld id="{D9B43270-84CF-4E32-8B06-01C80B59F2C0}" type="slidenum">
              <a:rPr lang="tr-TR" smtClean="0"/>
              <a:pPr/>
              <a:t>‹#›</a:t>
            </a:fld>
            <a:endParaRPr lang="tr-TR"/>
          </a:p>
        </p:txBody>
      </p:sp>
    </p:spTree>
    <p:extLst>
      <p:ext uri="{BB962C8B-B14F-4D97-AF65-F5344CB8AC3E}">
        <p14:creationId xmlns:p14="http://schemas.microsoft.com/office/powerpoint/2010/main" val="4264645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9B43270-84CF-4E32-8B06-01C80B59F2C0}" type="slidenum">
              <a:rPr lang="tr-TR" smtClean="0"/>
              <a:pPr/>
              <a:t>2</a:t>
            </a:fld>
            <a:endParaRPr lang="tr-TR"/>
          </a:p>
        </p:txBody>
      </p:sp>
    </p:spTree>
    <p:extLst>
      <p:ext uri="{BB962C8B-B14F-4D97-AF65-F5344CB8AC3E}">
        <p14:creationId xmlns:p14="http://schemas.microsoft.com/office/powerpoint/2010/main" val="3708935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9B43270-84CF-4E32-8B06-01C80B59F2C0}" type="slidenum">
              <a:rPr lang="tr-TR" smtClean="0"/>
              <a:pPr/>
              <a:t>3</a:t>
            </a:fld>
            <a:endParaRPr lang="tr-TR"/>
          </a:p>
        </p:txBody>
      </p:sp>
    </p:spTree>
    <p:extLst>
      <p:ext uri="{BB962C8B-B14F-4D97-AF65-F5344CB8AC3E}">
        <p14:creationId xmlns:p14="http://schemas.microsoft.com/office/powerpoint/2010/main" val="677560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9B43270-84CF-4E32-8B06-01C80B59F2C0}" type="slidenum">
              <a:rPr lang="tr-TR" smtClean="0"/>
              <a:pPr/>
              <a:t>4</a:t>
            </a:fld>
            <a:endParaRPr lang="tr-TR"/>
          </a:p>
        </p:txBody>
      </p:sp>
    </p:spTree>
    <p:extLst>
      <p:ext uri="{BB962C8B-B14F-4D97-AF65-F5344CB8AC3E}">
        <p14:creationId xmlns:p14="http://schemas.microsoft.com/office/powerpoint/2010/main" val="2862271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897418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403965412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158148041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B184530-18DC-4CEA-971E-477C5625AC03}" type="datetimeFigureOut">
              <a:rPr lang="tr-TR" smtClean="0"/>
              <a:t>12.09.2023</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102609804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B184530-18DC-4CEA-971E-477C5625AC03}" type="datetimeFigureOut">
              <a:rPr lang="tr-TR" smtClean="0"/>
              <a:t>12.09.2023</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712416592"/>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B184530-18DC-4CEA-971E-477C5625AC03}" type="datetimeFigureOut">
              <a:rPr lang="tr-TR" smtClean="0"/>
              <a:t>12.09.2023</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4150290358"/>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B184530-18DC-4CEA-971E-477C5625AC03}" type="datetimeFigureOut">
              <a:rPr lang="tr-TR" smtClean="0"/>
              <a:t>12.09.2023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3396811665"/>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B184530-18DC-4CEA-971E-477C5625AC03}" type="datetimeFigureOut">
              <a:rPr lang="tr-TR" smtClean="0"/>
              <a:t>12.09.2023</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1722321967"/>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B184530-18DC-4CEA-971E-477C5625AC03}" type="datetimeFigureOut">
              <a:rPr lang="tr-TR" smtClean="0"/>
              <a:t>12.09.2023</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1069143823"/>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84530-18DC-4CEA-971E-477C5625AC03}" type="datetimeFigureOut">
              <a:rPr lang="tr-TR" smtClean="0"/>
              <a:t>12.09.2023</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1501561288"/>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B184530-18DC-4CEA-971E-477C5625AC03}" type="datetimeFigureOut">
              <a:rPr lang="tr-TR" smtClean="0"/>
              <a:t>12.09.2023</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3414656047"/>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4281465596"/>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B184530-18DC-4CEA-971E-477C5625AC03}" type="datetimeFigureOut">
              <a:rPr lang="tr-TR" smtClean="0"/>
              <a:t>12.09.2023</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49820616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B184530-18DC-4CEA-971E-477C5625AC03}" type="datetimeFigureOut">
              <a:rPr lang="tr-TR" smtClean="0"/>
              <a:t>12.09.2023</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272829458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B184530-18DC-4CEA-971E-477C5625AC03}" type="datetimeFigureOut">
              <a:rPr lang="tr-TR" smtClean="0"/>
              <a:t>12.09.2023</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9B6C727-0105-47DB-8B0F-E0B73B70720B}" type="slidenum">
              <a:rPr lang="tr-TR" smtClean="0"/>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5697535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B184530-18DC-4CEA-971E-477C5625AC03}" type="datetimeFigureOut">
              <a:rPr lang="tr-TR" smtClean="0"/>
              <a:t>12.09.2023</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353621258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B184530-18DC-4CEA-971E-477C5625AC03}" type="datetimeFigureOut">
              <a:rPr lang="tr-TR" smtClean="0"/>
              <a:t>12.09.2023</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9B6C727-0105-47DB-8B0F-E0B73B70720B}" type="slidenum">
              <a:rPr lang="tr-TR" smtClean="0"/>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9354725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8B184530-18DC-4CEA-971E-477C5625AC03}" type="datetimeFigureOut">
              <a:rPr lang="tr-TR" smtClean="0"/>
              <a:t>12.09.2023</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153424618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B184530-18DC-4CEA-971E-477C5625AC03}" type="datetimeFigureOut">
              <a:rPr lang="tr-TR" smtClean="0"/>
              <a:t>12.09.2023</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383047088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B184530-18DC-4CEA-971E-477C5625AC03}" type="datetimeFigureOut">
              <a:rPr lang="tr-TR" smtClean="0"/>
              <a:t>12.09.2023</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9B6C727-0105-47DB-8B0F-E0B73B70720B}" type="slidenum">
              <a:rPr lang="tr-TR" smtClean="0"/>
              <a:t>‹#›</a:t>
            </a:fld>
            <a:endParaRPr lang="tr-TR"/>
          </a:p>
        </p:txBody>
      </p:sp>
    </p:spTree>
    <p:extLst>
      <p:ext uri="{BB962C8B-B14F-4D97-AF65-F5344CB8AC3E}">
        <p14:creationId xmlns:p14="http://schemas.microsoft.com/office/powerpoint/2010/main" val="3686860686"/>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8"/>
            <a:ext cx="78867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düzenlemek için tıklatın</a:t>
            </a:r>
          </a:p>
        </p:txBody>
      </p:sp>
    </p:spTree>
    <p:extLst>
      <p:ext uri="{BB962C8B-B14F-4D97-AF65-F5344CB8AC3E}">
        <p14:creationId xmlns:p14="http://schemas.microsoft.com/office/powerpoint/2010/main" val="70485728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196975"/>
            <a:ext cx="4038600" cy="49291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196975"/>
            <a:ext cx="4038600" cy="49291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3896165705"/>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30238" y="365125"/>
            <a:ext cx="7886700" cy="1325563"/>
          </a:xfrm>
        </p:spPr>
        <p:txBody>
          <a:bodyPr/>
          <a:lstStyle/>
          <a:p>
            <a:r>
              <a:rPr lang="tr-TR"/>
              <a:t>Asıl başlık stili için tıklatın</a:t>
            </a:r>
          </a:p>
        </p:txBody>
      </p:sp>
      <p:sp>
        <p:nvSpPr>
          <p:cNvPr id="3" name="Metin Yer Tutucusu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630238" y="2505075"/>
            <a:ext cx="386873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29150" y="2505075"/>
            <a:ext cx="38877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179217141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Tree>
    <p:extLst>
      <p:ext uri="{BB962C8B-B14F-4D97-AF65-F5344CB8AC3E}">
        <p14:creationId xmlns:p14="http://schemas.microsoft.com/office/powerpoint/2010/main" val="240438476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906221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Tree>
    <p:extLst>
      <p:ext uri="{BB962C8B-B14F-4D97-AF65-F5344CB8AC3E}">
        <p14:creationId xmlns:p14="http://schemas.microsoft.com/office/powerpoint/2010/main" val="85194919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Tree>
    <p:extLst>
      <p:ext uri="{BB962C8B-B14F-4D97-AF65-F5344CB8AC3E}">
        <p14:creationId xmlns:p14="http://schemas.microsoft.com/office/powerpoint/2010/main" val="77240337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zh-CN"/>
              <a:t>Click to edit Master title style</a:t>
            </a:r>
          </a:p>
        </p:txBody>
      </p:sp>
      <p:sp>
        <p:nvSpPr>
          <p:cNvPr id="1027" name="Rectangle 3"/>
          <p:cNvSpPr>
            <a:spLocks noGrp="1" noChangeArrowheads="1"/>
          </p:cNvSpPr>
          <p:nvPr>
            <p:ph type="body" idx="1"/>
          </p:nvPr>
        </p:nvSpPr>
        <p:spPr bwMode="auto">
          <a:xfrm>
            <a:off x="457200" y="1196975"/>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zh-CN"/>
              <a:t>Click to edit Master text styles</a:t>
            </a:r>
          </a:p>
          <a:p>
            <a:pPr lvl="1"/>
            <a:r>
              <a:rPr lang="tr-TR" altLang="zh-CN"/>
              <a:t>Second level</a:t>
            </a:r>
          </a:p>
          <a:p>
            <a:pPr lvl="2"/>
            <a:r>
              <a:rPr lang="tr-TR" altLang="zh-CN"/>
              <a:t>Third level</a:t>
            </a:r>
          </a:p>
          <a:p>
            <a:pPr lvl="3"/>
            <a:r>
              <a:rPr lang="tr-TR" altLang="zh-CN"/>
              <a:t>Fourth level</a:t>
            </a:r>
          </a:p>
          <a:p>
            <a:pPr lvl="4"/>
            <a:r>
              <a:rPr lang="tr-TR" altLang="zh-CN"/>
              <a:t>Fifth level</a:t>
            </a:r>
          </a:p>
          <a:p>
            <a:pPr lvl="0"/>
            <a:endParaRPr lang="tr-TR" altLang="zh-CN"/>
          </a:p>
        </p:txBody>
      </p:sp>
      <p:sp>
        <p:nvSpPr>
          <p:cNvPr id="1028" name="Rectangle 7"/>
          <p:cNvSpPr>
            <a:spLocks noChangeArrowheads="1"/>
          </p:cNvSpPr>
          <p:nvPr/>
        </p:nvSpPr>
        <p:spPr bwMode="auto">
          <a:xfrm>
            <a:off x="7286625" y="363538"/>
            <a:ext cx="1389063" cy="349250"/>
          </a:xfrm>
          <a:prstGeom prst="rect">
            <a:avLst/>
          </a:prstGeom>
          <a:gradFill rotWithShape="1">
            <a:gsLst>
              <a:gs pos="0">
                <a:srgbClr val="FFFFFF"/>
              </a:gs>
              <a:gs pos="100000">
                <a:srgbClr val="DDDDDD"/>
              </a:gs>
            </a:gsLst>
            <a:lin ang="0" scaled="1"/>
          </a:gradFill>
          <a:ln w="9525" cmpd="sng">
            <a:solidFill>
              <a:srgbClr val="969696"/>
            </a:solidFill>
            <a:prstDash val="dash"/>
            <a:miter lim="800000"/>
            <a:headEnd/>
            <a:tailEnd/>
          </a:ln>
        </p:spPr>
        <p:txBody>
          <a:bodyPr wrap="none"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SimSun"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SimSun"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SimSun"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SimSun" panose="02010600030101010101" pitchFamily="2" charset="-122"/>
              </a:defRPr>
            </a:lvl9pPr>
          </a:lstStyle>
          <a:p>
            <a:pPr algn="ctr">
              <a:buFont typeface="Arial" panose="020B0604020202020204" pitchFamily="34" charset="0"/>
              <a:buNone/>
              <a:defRPr/>
            </a:pPr>
            <a:r>
              <a:rPr lang="de-DE" altLang="en-US" sz="1400" b="1">
                <a:ea typeface="华文细黑" pitchFamily="2" charset="-122"/>
              </a:rPr>
              <a:t>LOGO</a:t>
            </a:r>
          </a:p>
        </p:txBody>
      </p:sp>
    </p:spTree>
    <p:extLst>
      <p:ext uri="{BB962C8B-B14F-4D97-AF65-F5344CB8AC3E}">
        <p14:creationId xmlns:p14="http://schemas.microsoft.com/office/powerpoint/2010/main" val="3225611025"/>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ransition>
    <p:fade/>
  </p:transition>
  <p:txStyles>
    <p:titleStyle>
      <a:lvl1pPr algn="l" rtl="0" eaLnBrk="0" fontAlgn="base" hangingPunct="0">
        <a:spcBef>
          <a:spcPct val="0"/>
        </a:spcBef>
        <a:spcAft>
          <a:spcPct val="0"/>
        </a:spcAft>
        <a:defRPr sz="2400" kern="12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panose="020B0604020202020204" pitchFamily="34" charset="0"/>
          <a:ea typeface="SimHei" panose="02010609060101010101" pitchFamily="49" charset="-122"/>
        </a:defRPr>
      </a:lvl2pPr>
      <a:lvl3pPr algn="l" rtl="0" eaLnBrk="0" fontAlgn="base" hangingPunct="0">
        <a:spcBef>
          <a:spcPct val="0"/>
        </a:spcBef>
        <a:spcAft>
          <a:spcPct val="0"/>
        </a:spcAft>
        <a:defRPr sz="2400">
          <a:solidFill>
            <a:schemeClr val="bg1"/>
          </a:solidFill>
          <a:latin typeface="Arial" panose="020B0604020202020204" pitchFamily="34" charset="0"/>
          <a:ea typeface="SimHei" panose="02010609060101010101" pitchFamily="49" charset="-122"/>
        </a:defRPr>
      </a:lvl3pPr>
      <a:lvl4pPr algn="l" rtl="0" eaLnBrk="0" fontAlgn="base" hangingPunct="0">
        <a:spcBef>
          <a:spcPct val="0"/>
        </a:spcBef>
        <a:spcAft>
          <a:spcPct val="0"/>
        </a:spcAft>
        <a:defRPr sz="2400">
          <a:solidFill>
            <a:schemeClr val="bg1"/>
          </a:solidFill>
          <a:latin typeface="Arial" panose="020B0604020202020204" pitchFamily="34" charset="0"/>
          <a:ea typeface="SimHei" panose="02010609060101010101" pitchFamily="49" charset="-122"/>
        </a:defRPr>
      </a:lvl4pPr>
      <a:lvl5pPr algn="l" rtl="0" eaLnBrk="0" fontAlgn="base" hangingPunct="0">
        <a:spcBef>
          <a:spcPct val="0"/>
        </a:spcBef>
        <a:spcAft>
          <a:spcPct val="0"/>
        </a:spcAft>
        <a:defRPr sz="2400">
          <a:solidFill>
            <a:schemeClr val="bg1"/>
          </a:solidFill>
          <a:latin typeface="Arial" panose="020B0604020202020204" pitchFamily="34" charset="0"/>
          <a:ea typeface="SimHei" panose="02010609060101010101" pitchFamily="49" charset="-122"/>
        </a:defRPr>
      </a:lvl5pPr>
      <a:lvl6pPr marL="457200" algn="l" rtl="0" fontAlgn="base">
        <a:spcBef>
          <a:spcPct val="0"/>
        </a:spcBef>
        <a:spcAft>
          <a:spcPct val="0"/>
        </a:spcAft>
        <a:defRPr sz="2400">
          <a:solidFill>
            <a:schemeClr val="bg1"/>
          </a:solidFill>
          <a:latin typeface="Arial" panose="020B0604020202020204" pitchFamily="34" charset="0"/>
          <a:ea typeface="SimHei" panose="02010609060101010101" pitchFamily="49" charset="-122"/>
        </a:defRPr>
      </a:lvl6pPr>
      <a:lvl7pPr marL="914400" algn="l" rtl="0" fontAlgn="base">
        <a:spcBef>
          <a:spcPct val="0"/>
        </a:spcBef>
        <a:spcAft>
          <a:spcPct val="0"/>
        </a:spcAft>
        <a:defRPr sz="2400">
          <a:solidFill>
            <a:schemeClr val="bg1"/>
          </a:solidFill>
          <a:latin typeface="Arial" panose="020B0604020202020204" pitchFamily="34" charset="0"/>
          <a:ea typeface="SimHei" panose="02010609060101010101" pitchFamily="49" charset="-122"/>
        </a:defRPr>
      </a:lvl7pPr>
      <a:lvl8pPr marL="1371600" algn="l" rtl="0" fontAlgn="base">
        <a:spcBef>
          <a:spcPct val="0"/>
        </a:spcBef>
        <a:spcAft>
          <a:spcPct val="0"/>
        </a:spcAft>
        <a:defRPr sz="2400">
          <a:solidFill>
            <a:schemeClr val="bg1"/>
          </a:solidFill>
          <a:latin typeface="Arial" panose="020B0604020202020204" pitchFamily="34" charset="0"/>
          <a:ea typeface="SimHei" panose="02010609060101010101" pitchFamily="49" charset="-122"/>
        </a:defRPr>
      </a:lvl8pPr>
      <a:lvl9pPr marL="1828800" algn="l" rtl="0" fontAlgn="base">
        <a:spcBef>
          <a:spcPct val="0"/>
        </a:spcBef>
        <a:spcAft>
          <a:spcPct val="0"/>
        </a:spcAft>
        <a:defRPr sz="2400">
          <a:solidFill>
            <a:schemeClr val="bg1"/>
          </a:solidFill>
          <a:latin typeface="Arial" panose="020B0604020202020204" pitchFamily="34" charset="0"/>
          <a:ea typeface="SimHei" panose="02010609060101010101" pitchFamily="49" charset="-122"/>
        </a:defRPr>
      </a:lvl9pPr>
    </p:titleStyle>
    <p:bodyStyle>
      <a:lvl1pPr marL="342900" indent="-342900" algn="l" rtl="0" eaLnBrk="0" fontAlgn="base" hangingPunct="0">
        <a:spcBef>
          <a:spcPct val="20000"/>
        </a:spcBef>
        <a:spcAft>
          <a:spcPct val="0"/>
        </a:spcAft>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t>9/12/2023</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18360552"/>
      </p:ext>
    </p:extLst>
  </p:cSld>
  <p:clrMap bg1="lt1" tx1="dk1" bg2="lt2" tx2="dk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 id="2147484074" r:id="rId12"/>
    <p:sldLayoutId id="2147484075" r:id="rId13"/>
    <p:sldLayoutId id="2147484076" r:id="rId14"/>
    <p:sldLayoutId id="2147484077" r:id="rId15"/>
    <p:sldLayoutId id="2147484078" r:id="rId16"/>
  </p:sldLayoutIdLst>
  <p:transition>
    <p:fade/>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jpeg"/><Relationship Id="rId1" Type="http://schemas.openxmlformats.org/officeDocument/2006/relationships/slideLayout" Target="../slideLayouts/slideLayout13.xml"/><Relationship Id="rId5" Type="http://schemas.openxmlformats.org/officeDocument/2006/relationships/image" Target="../media/image4.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13.xml"/><Relationship Id="rId6" Type="http://schemas.openxmlformats.org/officeDocument/2006/relationships/image" Target="../media/image12.png"/><Relationship Id="rId5" Type="http://schemas.openxmlformats.org/officeDocument/2006/relationships/image" Target="../media/image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3" name="Text Box 6"/>
          <p:cNvSpPr txBox="1">
            <a:spLocks noChangeArrowheads="1"/>
          </p:cNvSpPr>
          <p:nvPr/>
        </p:nvSpPr>
        <p:spPr bwMode="auto">
          <a:xfrm>
            <a:off x="732656" y="2447080"/>
            <a:ext cx="7862704" cy="2616101"/>
          </a:xfrm>
          <a:prstGeom prst="rect">
            <a:avLst/>
          </a:prstGeom>
          <a:noFill/>
          <a:ln w="9525">
            <a:noFill/>
            <a:miter lim="800000"/>
            <a:headEnd/>
            <a:tailEnd/>
          </a:ln>
          <a:effectLst/>
        </p:spPr>
        <p:txBody>
          <a:bodyPr wrap="square">
            <a:spAutoFit/>
          </a:body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tr-TR" sz="3200" b="1" i="0" u="none" strike="noStrike" kern="1200" cap="none" spc="0" normalizeH="0" baseline="0" noProof="0" dirty="0" smtClean="0">
                <a:ln>
                  <a:solidFill>
                    <a:srgbClr val="000000"/>
                  </a:solidFill>
                </a:ln>
                <a:solidFill>
                  <a:srgbClr val="FFC000"/>
                </a:solidFill>
                <a:effectLst/>
                <a:uLnTx/>
                <a:uFillTx/>
                <a:latin typeface="Century Gothic" panose="020B0502020202020204" pitchFamily="34" charset="0"/>
                <a:ea typeface="+mn-ea"/>
                <a:cs typeface="+mn-cs"/>
              </a:rPr>
              <a:t> </a:t>
            </a:r>
            <a:endParaRPr kumimoji="0" lang="tr-TR" sz="3200" b="1" i="0" u="none" strike="noStrike" kern="1200" cap="none" spc="0" normalizeH="0" baseline="0" noProof="0" dirty="0">
              <a:ln>
                <a:solidFill>
                  <a:srgbClr val="000000"/>
                </a:solidFill>
              </a:ln>
              <a:solidFill>
                <a:srgbClr val="FFC000"/>
              </a:solidFill>
              <a:effectLst/>
              <a:uLnTx/>
              <a:uFillTx/>
              <a:latin typeface="Century Gothic" panose="020B0502020202020204" pitchFamily="34" charset="0"/>
              <a:ea typeface="+mn-ea"/>
              <a:cs typeface="+mn-cs"/>
            </a:endParaRPr>
          </a:p>
          <a:p>
            <a:pPr algn="ctr" defTabSz="914400" fontAlgn="base">
              <a:spcAft>
                <a:spcPct val="0"/>
              </a:spcAft>
              <a:defRPr/>
            </a:pPr>
            <a:r>
              <a:rPr lang="tr-TR" sz="2400" b="1" dirty="0">
                <a:solidFill>
                  <a:schemeClr val="bg1"/>
                </a:solidFill>
                <a:effectLst>
                  <a:outerShdw blurRad="38100" dist="38100" dir="2700000" algn="tl">
                    <a:srgbClr val="000000">
                      <a:alpha val="43137"/>
                    </a:srgbClr>
                  </a:outerShdw>
                </a:effectLst>
              </a:rPr>
              <a:t/>
            </a:r>
            <a:br>
              <a:rPr lang="tr-TR" sz="2400" b="1" dirty="0">
                <a:solidFill>
                  <a:schemeClr val="bg1"/>
                </a:solidFill>
                <a:effectLst>
                  <a:outerShdw blurRad="38100" dist="38100" dir="2700000" algn="tl">
                    <a:srgbClr val="000000">
                      <a:alpha val="43137"/>
                    </a:srgbClr>
                  </a:outerShdw>
                </a:effectLst>
              </a:rPr>
            </a:br>
            <a:r>
              <a:rPr lang="tr-TR" sz="3600" b="1" dirty="0" smtClean="0">
                <a:solidFill>
                  <a:srgbClr val="002060"/>
                </a:solidFill>
                <a:effectLst>
                  <a:outerShdw blurRad="38100" dist="38100" dir="2700000" algn="tl">
                    <a:srgbClr val="000000">
                      <a:alpha val="43137"/>
                    </a:srgbClr>
                  </a:outerShdw>
                </a:effectLst>
              </a:rPr>
              <a:t>2023-2024 </a:t>
            </a:r>
          </a:p>
          <a:p>
            <a:pPr algn="ctr" defTabSz="914400" fontAlgn="base">
              <a:spcAft>
                <a:spcPct val="0"/>
              </a:spcAft>
              <a:defRPr/>
            </a:pPr>
            <a:r>
              <a:rPr lang="tr-TR" sz="3600" b="1" dirty="0" smtClean="0">
                <a:solidFill>
                  <a:srgbClr val="002060"/>
                </a:solidFill>
                <a:effectLst>
                  <a:outerShdw blurRad="38100" dist="38100" dir="2700000" algn="tl">
                    <a:srgbClr val="000000">
                      <a:alpha val="43137"/>
                    </a:srgbClr>
                  </a:outerShdw>
                </a:effectLst>
              </a:rPr>
              <a:t>EĞİTİM </a:t>
            </a:r>
            <a:r>
              <a:rPr lang="tr-TR" sz="3600" b="1" dirty="0">
                <a:solidFill>
                  <a:srgbClr val="002060"/>
                </a:solidFill>
                <a:effectLst>
                  <a:outerShdw blurRad="38100" dist="38100" dir="2700000" algn="tl">
                    <a:srgbClr val="000000">
                      <a:alpha val="43137"/>
                    </a:srgbClr>
                  </a:outerShdw>
                </a:effectLst>
              </a:rPr>
              <a:t>ÖĞRETİM YILI</a:t>
            </a:r>
            <a:br>
              <a:rPr lang="tr-TR" sz="3600" b="1" dirty="0">
                <a:solidFill>
                  <a:srgbClr val="002060"/>
                </a:solidFill>
                <a:effectLst>
                  <a:outerShdw blurRad="38100" dist="38100" dir="2700000" algn="tl">
                    <a:srgbClr val="000000">
                      <a:alpha val="43137"/>
                    </a:srgbClr>
                  </a:outerShdw>
                </a:effectLst>
              </a:rPr>
            </a:br>
            <a:r>
              <a:rPr lang="tr-TR" sz="3600" b="1" dirty="0">
                <a:solidFill>
                  <a:srgbClr val="002060"/>
                </a:solidFill>
                <a:effectLst>
                  <a:outerShdw blurRad="38100" dist="38100" dir="2700000" algn="tl">
                    <a:srgbClr val="000000">
                      <a:alpha val="43137"/>
                    </a:srgbClr>
                  </a:outerShdw>
                </a:effectLst>
                <a:latin typeface="Adobe Garamond Pro Bold" panose="02020702060506020403" pitchFamily="18" charset="-94"/>
              </a:rPr>
              <a:t>Brifing Dosyası</a:t>
            </a:r>
            <a:endParaRPr lang="tr-TR" sz="3600" b="1" dirty="0">
              <a:ln>
                <a:solidFill>
                  <a:prstClr val="black">
                    <a:lumMod val="95000"/>
                    <a:lumOff val="5000"/>
                  </a:prstClr>
                </a:solidFill>
              </a:ln>
              <a:solidFill>
                <a:srgbClr val="002060"/>
              </a:solidFill>
              <a:latin typeface="Adobe Garamond Pro Bold" panose="02020702060506020403" pitchFamily="18" charset="-94"/>
            </a:endParaRPr>
          </a:p>
        </p:txBody>
      </p:sp>
      <p:sp>
        <p:nvSpPr>
          <p:cNvPr id="14" name="Text Box 7"/>
          <p:cNvSpPr txBox="1">
            <a:spLocks noChangeArrowheads="1"/>
          </p:cNvSpPr>
          <p:nvPr/>
        </p:nvSpPr>
        <p:spPr bwMode="auto">
          <a:xfrm>
            <a:off x="2788569" y="877420"/>
            <a:ext cx="3934447" cy="1569660"/>
          </a:xfrm>
          <a:prstGeom prst="rect">
            <a:avLst/>
          </a:prstGeom>
          <a:noFill/>
          <a:ln w="9525">
            <a:noFill/>
            <a:miter lim="800000"/>
            <a:headEnd/>
            <a:tailEnd/>
          </a:ln>
          <a:effectLst/>
        </p:spPr>
        <p:txBody>
          <a:bodyPr wrap="square">
            <a:spAutoFit/>
          </a:body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tr-TR" sz="2400" b="1" i="0" u="none" strike="noStrike" kern="1200" cap="none" spc="0" normalizeH="0" baseline="0" noProof="0" dirty="0">
                <a:ln>
                  <a:solidFill>
                    <a:srgbClr val="00B0F0"/>
                  </a:solidFill>
                </a:ln>
                <a:solidFill>
                  <a:srgbClr val="002060"/>
                </a:solidFill>
                <a:effectLst/>
                <a:uLnTx/>
                <a:uFillTx/>
                <a:latin typeface="Calibri" pitchFamily="34" charset="0"/>
              </a:rPr>
              <a:t>T.C.</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tr-TR" sz="2400" b="1" i="0" u="none" strike="noStrike" kern="1200" cap="none" spc="0" normalizeH="0" baseline="0" noProof="0" dirty="0" smtClean="0">
                <a:ln>
                  <a:solidFill>
                    <a:srgbClr val="00B0F0"/>
                  </a:solidFill>
                </a:ln>
                <a:solidFill>
                  <a:srgbClr val="002060"/>
                </a:solidFill>
                <a:effectLst/>
                <a:uLnTx/>
                <a:uFillTx/>
                <a:latin typeface="Calibri" pitchFamily="34" charset="0"/>
              </a:rPr>
              <a:t>PERŞEMBE KAYMAKAMLIĞI</a:t>
            </a:r>
            <a:endParaRPr kumimoji="0" lang="tr-TR" sz="2400" b="1" i="0" u="none" strike="noStrike" kern="1200" cap="none" spc="0" normalizeH="0" baseline="0" noProof="0" dirty="0">
              <a:ln>
                <a:solidFill>
                  <a:srgbClr val="00B0F0"/>
                </a:solidFill>
              </a:ln>
              <a:solidFill>
                <a:srgbClr val="002060"/>
              </a:solidFill>
              <a:effectLst/>
              <a:uLnTx/>
              <a:uFillTx/>
              <a:latin typeface="Calibri" pitchFamily="34" charset="0"/>
            </a:endParaRPr>
          </a:p>
          <a:p>
            <a:pPr marL="0" marR="0" lvl="0" indent="0" algn="ctr" defTabSz="914400" rtl="0" eaLnBrk="1" fontAlgn="base" latinLnBrk="0" hangingPunct="1">
              <a:lnSpc>
                <a:spcPct val="100000"/>
              </a:lnSpc>
              <a:spcBef>
                <a:spcPts val="0"/>
              </a:spcBef>
              <a:spcAft>
                <a:spcPct val="0"/>
              </a:spcAft>
              <a:buClrTx/>
              <a:buSzTx/>
              <a:buFontTx/>
              <a:buNone/>
              <a:tabLst/>
              <a:defRPr/>
            </a:pPr>
            <a:r>
              <a:rPr lang="tr-TR" sz="2400" b="1" smtClean="0">
                <a:ln>
                  <a:solidFill>
                    <a:srgbClr val="00B0F0"/>
                  </a:solidFill>
                </a:ln>
                <a:solidFill>
                  <a:srgbClr val="002060"/>
                </a:solidFill>
                <a:latin typeface="Calibri" pitchFamily="34" charset="0"/>
              </a:rPr>
              <a:t>MEDRESEÖNÜ İLKOKULU </a:t>
            </a:r>
            <a:r>
              <a:rPr lang="tr-TR" sz="2400" b="1" dirty="0" smtClean="0">
                <a:ln>
                  <a:solidFill>
                    <a:srgbClr val="00B0F0"/>
                  </a:solidFill>
                </a:ln>
                <a:solidFill>
                  <a:srgbClr val="002060"/>
                </a:solidFill>
                <a:latin typeface="Calibri" pitchFamily="34" charset="0"/>
              </a:rPr>
              <a:t>MÜDÜRLÜĞÜ</a:t>
            </a:r>
            <a:endParaRPr kumimoji="0" lang="en-US" sz="2400" b="1" i="0" u="none" strike="noStrike" kern="1200" cap="none" spc="0" normalizeH="0" baseline="0" noProof="0" dirty="0">
              <a:ln>
                <a:solidFill>
                  <a:srgbClr val="00B0F0"/>
                </a:solidFill>
              </a:ln>
              <a:solidFill>
                <a:srgbClr val="002060"/>
              </a:solidFill>
              <a:effectLst/>
              <a:uLnTx/>
              <a:uFillTx/>
              <a:latin typeface="Calibri" pitchFamily="34" charset="0"/>
            </a:endParaRPr>
          </a:p>
        </p:txBody>
      </p:sp>
      <p:sp>
        <p:nvSpPr>
          <p:cNvPr id="15" name="Text Box 8"/>
          <p:cNvSpPr txBox="1">
            <a:spLocks noChangeArrowheads="1"/>
          </p:cNvSpPr>
          <p:nvPr/>
        </p:nvSpPr>
        <p:spPr bwMode="auto">
          <a:xfrm>
            <a:off x="3837098" y="5760122"/>
            <a:ext cx="1469804" cy="400110"/>
          </a:xfrm>
          <a:prstGeom prst="rect">
            <a:avLst/>
          </a:prstGeom>
          <a:noFill/>
          <a:ln w="9525">
            <a:noFill/>
            <a:miter lim="800000"/>
            <a:headEnd/>
            <a:tailEnd/>
          </a:ln>
          <a:effec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lang="tr-TR" sz="2000" b="1" dirty="0" smtClean="0">
                <a:solidFill>
                  <a:srgbClr val="002060"/>
                </a:solidFill>
                <a:latin typeface="Calibri" pitchFamily="34" charset="0"/>
              </a:rPr>
              <a:t>EYLÜL 2023</a:t>
            </a:r>
            <a:endParaRPr kumimoji="0" lang="en-US" sz="2000" b="1" i="0" u="none" strike="noStrike" kern="1200" cap="none" spc="0" normalizeH="0" baseline="0" noProof="0" dirty="0">
              <a:ln>
                <a:noFill/>
              </a:ln>
              <a:solidFill>
                <a:srgbClr val="002060"/>
              </a:solidFill>
              <a:effectLst/>
              <a:uLnTx/>
              <a:uFillTx/>
              <a:latin typeface="Calibri" pitchFamily="34" charset="0"/>
            </a:endParaRPr>
          </a:p>
        </p:txBody>
      </p:sp>
      <p:pic>
        <p:nvPicPr>
          <p:cNvPr id="9" name="Picture 2" descr="C:\Users\BIMOSMAN\Desktop\Untitled-1 cop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8129" y="186798"/>
            <a:ext cx="1162483" cy="1154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Metin kutusu 15"/>
          <p:cNvSpPr txBox="1"/>
          <p:nvPr/>
        </p:nvSpPr>
        <p:spPr>
          <a:xfrm>
            <a:off x="2657827" y="6635557"/>
            <a:ext cx="3592650" cy="230832"/>
          </a:xfrm>
          <a:prstGeom prst="rect">
            <a:avLst/>
          </a:prstGeom>
          <a:noFill/>
        </p:spPr>
        <p:txBody>
          <a:bodyPr wrap="none" rtlCol="0">
            <a:spAutoFit/>
          </a:bodyPr>
          <a:lstStyle/>
          <a:p>
            <a:pPr lvl="0">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lang="tr-TR" sz="900" b="1" spc="300" dirty="0">
                <a:solidFill>
                  <a:prstClr val="black"/>
                </a:solidFill>
                <a:latin typeface="Calibri" panose="020F0502020204030204"/>
              </a:rPr>
              <a:t>MEDRESEÖNÜ İLKOKULU MÜDÜRLÜĞÜ :.</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169159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amuk 5"/>
          <p:cNvSpPr/>
          <p:nvPr/>
        </p:nvSpPr>
        <p:spPr>
          <a:xfrm>
            <a:off x="746620" y="6627168"/>
            <a:ext cx="7659148" cy="230832"/>
          </a:xfrm>
          <a:prstGeom prst="trapezoid">
            <a:avLst>
              <a:gd name="adj" fmla="val 136428"/>
            </a:avLst>
          </a:prstGeom>
          <a:solidFill>
            <a:schemeClr val="accent5">
              <a:lumMod val="50000"/>
            </a:schemeClr>
          </a:solidFill>
          <a:ln w="3175">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Metin kutusu 6"/>
          <p:cNvSpPr txBox="1"/>
          <p:nvPr/>
        </p:nvSpPr>
        <p:spPr>
          <a:xfrm>
            <a:off x="2657827" y="6635557"/>
            <a:ext cx="3592650" cy="230832"/>
          </a:xfrm>
          <a:prstGeom prst="rect">
            <a:avLst/>
          </a:prstGeom>
          <a:noFill/>
        </p:spPr>
        <p:txBody>
          <a:bodyPr wrap="none" rtlCol="0">
            <a:spAutoFit/>
          </a:bodyPr>
          <a:lstStyle/>
          <a:p>
            <a:pPr lvl="0">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lang="tr-TR" sz="900" b="1" spc="300" dirty="0">
                <a:solidFill>
                  <a:prstClr val="black"/>
                </a:solidFill>
                <a:latin typeface="Calibri" panose="020F0502020204030204"/>
              </a:rPr>
              <a:t>MEDRESEÖNÜ İLKOKULU MÜDÜRLÜĞÜ :.</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graphicFrame>
        <p:nvGraphicFramePr>
          <p:cNvPr id="10" name="Tablo 9"/>
          <p:cNvGraphicFramePr>
            <a:graphicFrameLocks noGrp="1"/>
          </p:cNvGraphicFramePr>
          <p:nvPr>
            <p:extLst>
              <p:ext uri="{D42A27DB-BD31-4B8C-83A1-F6EECF244321}">
                <p14:modId xmlns:p14="http://schemas.microsoft.com/office/powerpoint/2010/main" val="1778695585"/>
              </p:ext>
            </p:extLst>
          </p:nvPr>
        </p:nvGraphicFramePr>
        <p:xfrm>
          <a:off x="2439222" y="1099985"/>
          <a:ext cx="4512059" cy="5365749"/>
        </p:xfrm>
        <a:graphic>
          <a:graphicData uri="http://schemas.openxmlformats.org/drawingml/2006/table">
            <a:tbl>
              <a:tblPr firstRow="1" bandRow="1">
                <a:tableStyleId>{5940675A-B579-460E-94D1-54222C63F5DA}</a:tableStyleId>
              </a:tblPr>
              <a:tblGrid>
                <a:gridCol w="2957289">
                  <a:extLst>
                    <a:ext uri="{9D8B030D-6E8A-4147-A177-3AD203B41FA5}">
                      <a16:colId xmlns:a16="http://schemas.microsoft.com/office/drawing/2014/main" val="20000"/>
                    </a:ext>
                  </a:extLst>
                </a:gridCol>
                <a:gridCol w="1554770">
                  <a:extLst>
                    <a:ext uri="{9D8B030D-6E8A-4147-A177-3AD203B41FA5}">
                      <a16:colId xmlns:a16="http://schemas.microsoft.com/office/drawing/2014/main" val="20001"/>
                    </a:ext>
                  </a:extLst>
                </a:gridCol>
              </a:tblGrid>
              <a:tr h="536584">
                <a:tc>
                  <a:txBody>
                    <a:bodyPr/>
                    <a:lstStyle/>
                    <a:p>
                      <a:pPr>
                        <a:lnSpc>
                          <a:spcPct val="107000"/>
                        </a:lnSpc>
                        <a:spcAft>
                          <a:spcPts val="0"/>
                        </a:spcAft>
                      </a:pPr>
                      <a:r>
                        <a:rPr lang="tr-TR" sz="1200" b="1" dirty="0">
                          <a:effectLst/>
                        </a:rPr>
                        <a:t>DURUMU </a:t>
                      </a:r>
                      <a:endParaRPr lang="tr-T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gradFill>
                      <a:gsLst>
                        <a:gs pos="0">
                          <a:schemeClr val="accent6">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nSpc>
                          <a:spcPct val="107000"/>
                        </a:lnSpc>
                        <a:spcAft>
                          <a:spcPts val="0"/>
                        </a:spcAft>
                      </a:pPr>
                      <a:r>
                        <a:rPr lang="tr-TR" sz="1200" b="1" dirty="0" smtClean="0">
                          <a:effectLst/>
                        </a:rPr>
                        <a:t>ÖĞRENCİ SAYISI</a:t>
                      </a:r>
                      <a:endParaRPr lang="tr-T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gradFill>
                      <a:gsLst>
                        <a:gs pos="0">
                          <a:schemeClr val="accent6">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0"/>
                  </a:ext>
                </a:extLst>
              </a:tr>
              <a:tr h="378839">
                <a:tc>
                  <a:txBody>
                    <a:bodyPr/>
                    <a:lstStyle/>
                    <a:p>
                      <a:pPr>
                        <a:lnSpc>
                          <a:spcPct val="107000"/>
                        </a:lnSpc>
                        <a:spcAft>
                          <a:spcPts val="0"/>
                        </a:spcAft>
                      </a:pPr>
                      <a:r>
                        <a:rPr lang="tr-TR" sz="1800" b="1" dirty="0">
                          <a:effectLst/>
                        </a:rPr>
                        <a:t>Şehit Çocuğu</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1253459149"/>
                  </a:ext>
                </a:extLst>
              </a:tr>
              <a:tr h="378839">
                <a:tc>
                  <a:txBody>
                    <a:bodyPr/>
                    <a:lstStyle/>
                    <a:p>
                      <a:pPr>
                        <a:lnSpc>
                          <a:spcPct val="107000"/>
                        </a:lnSpc>
                        <a:spcAft>
                          <a:spcPts val="0"/>
                        </a:spcAft>
                      </a:pPr>
                      <a:r>
                        <a:rPr lang="tr-TR" sz="1800" b="1" dirty="0">
                          <a:effectLst/>
                        </a:rPr>
                        <a:t>Anne Vefat</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3142021369"/>
                  </a:ext>
                </a:extLst>
              </a:tr>
              <a:tr h="378839">
                <a:tc>
                  <a:txBody>
                    <a:bodyPr/>
                    <a:lstStyle/>
                    <a:p>
                      <a:pPr>
                        <a:lnSpc>
                          <a:spcPct val="107000"/>
                        </a:lnSpc>
                        <a:spcAft>
                          <a:spcPts val="0"/>
                        </a:spcAft>
                      </a:pPr>
                      <a:r>
                        <a:rPr lang="tr-TR" sz="1800" b="1" dirty="0">
                          <a:effectLst/>
                        </a:rPr>
                        <a:t>Baba Vefat</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r>
                        <a:rPr lang="tr-TR" sz="1600" b="1" dirty="0" smtClean="0">
                          <a:effectLst/>
                          <a:latin typeface="Calibri" panose="020F0502020204030204" pitchFamily="34" charset="0"/>
                          <a:ea typeface="Calibri" panose="020F0502020204030204" pitchFamily="34" charset="0"/>
                          <a:cs typeface="Times New Roman" panose="02020603050405020304" pitchFamily="18" charset="0"/>
                        </a:rPr>
                        <a:t>1</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2616755206"/>
                  </a:ext>
                </a:extLst>
              </a:tr>
              <a:tr h="378839">
                <a:tc>
                  <a:txBody>
                    <a:bodyPr/>
                    <a:lstStyle/>
                    <a:p>
                      <a:pPr>
                        <a:lnSpc>
                          <a:spcPct val="107000"/>
                        </a:lnSpc>
                        <a:spcAft>
                          <a:spcPts val="0"/>
                        </a:spcAft>
                      </a:pPr>
                      <a:r>
                        <a:rPr lang="tr-TR" sz="1800" b="1" dirty="0">
                          <a:effectLst/>
                        </a:rPr>
                        <a:t>Anne Baba Vefat</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2554007541"/>
                  </a:ext>
                </a:extLst>
              </a:tr>
              <a:tr h="378839">
                <a:tc>
                  <a:txBody>
                    <a:bodyPr/>
                    <a:lstStyle/>
                    <a:p>
                      <a:pPr>
                        <a:lnSpc>
                          <a:spcPct val="107000"/>
                        </a:lnSpc>
                        <a:spcAft>
                          <a:spcPts val="0"/>
                        </a:spcAft>
                      </a:pPr>
                      <a:r>
                        <a:rPr lang="tr-TR" sz="1800" b="1" dirty="0">
                          <a:effectLst/>
                        </a:rPr>
                        <a:t>Anne Baba Ayrı</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1736386385"/>
                  </a:ext>
                </a:extLst>
              </a:tr>
              <a:tr h="392208">
                <a:tc>
                  <a:txBody>
                    <a:bodyPr/>
                    <a:lstStyle/>
                    <a:p>
                      <a:pPr>
                        <a:lnSpc>
                          <a:spcPct val="107000"/>
                        </a:lnSpc>
                        <a:spcAft>
                          <a:spcPts val="0"/>
                        </a:spcAft>
                      </a:pPr>
                      <a:r>
                        <a:rPr lang="tr-TR" sz="1800" b="1" dirty="0">
                          <a:effectLst/>
                        </a:rPr>
                        <a:t>Anne baba ayrı babayla kalıyor</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10002"/>
                  </a:ext>
                </a:extLst>
              </a:tr>
              <a:tr h="378839">
                <a:tc>
                  <a:txBody>
                    <a:bodyPr/>
                    <a:lstStyle/>
                    <a:p>
                      <a:pPr>
                        <a:lnSpc>
                          <a:spcPct val="107000"/>
                        </a:lnSpc>
                        <a:spcAft>
                          <a:spcPts val="0"/>
                        </a:spcAft>
                      </a:pPr>
                      <a:r>
                        <a:rPr lang="tr-TR" sz="1800" b="1" dirty="0">
                          <a:effectLst/>
                        </a:rPr>
                        <a:t>Anne baba ayrı anneyle kalıyor</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10003"/>
                  </a:ext>
                </a:extLst>
              </a:tr>
              <a:tr h="355033">
                <a:tc>
                  <a:txBody>
                    <a:bodyPr/>
                    <a:lstStyle/>
                    <a:p>
                      <a:pPr>
                        <a:lnSpc>
                          <a:spcPct val="107000"/>
                        </a:lnSpc>
                        <a:spcAft>
                          <a:spcPts val="0"/>
                        </a:spcAft>
                      </a:pPr>
                      <a:r>
                        <a:rPr lang="tr-TR" sz="1800" b="1" dirty="0">
                          <a:effectLst/>
                        </a:rPr>
                        <a:t>Anne baba dışında biriyle kalıyor</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r>
                        <a:rPr lang="tr-TR" sz="1600" b="1" dirty="0" smtClean="0">
                          <a:effectLst/>
                          <a:latin typeface="Calibri" panose="020F0502020204030204" pitchFamily="34" charset="0"/>
                          <a:ea typeface="Calibri" panose="020F0502020204030204" pitchFamily="34" charset="0"/>
                          <a:cs typeface="Times New Roman" panose="02020603050405020304" pitchFamily="18" charset="0"/>
                        </a:rPr>
                        <a:t>2</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10004"/>
                  </a:ext>
                </a:extLst>
              </a:tr>
              <a:tr h="462777">
                <a:tc>
                  <a:txBody>
                    <a:bodyPr/>
                    <a:lstStyle/>
                    <a:p>
                      <a:pPr>
                        <a:lnSpc>
                          <a:spcPct val="107000"/>
                        </a:lnSpc>
                        <a:spcAft>
                          <a:spcPts val="0"/>
                        </a:spcAft>
                      </a:pPr>
                      <a:r>
                        <a:rPr lang="tr-TR" sz="1800" b="1" dirty="0">
                          <a:effectLst/>
                        </a:rPr>
                        <a:t>Maddi durumu çok kötü olan</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r>
                        <a:rPr lang="tr-TR" sz="1600" b="1" dirty="0" smtClean="0">
                          <a:effectLst/>
                          <a:latin typeface="Calibri" panose="020F0502020204030204" pitchFamily="34" charset="0"/>
                          <a:ea typeface="Calibri" panose="020F0502020204030204" pitchFamily="34" charset="0"/>
                          <a:cs typeface="Times New Roman" panose="02020603050405020304" pitchFamily="18" charset="0"/>
                        </a:rPr>
                        <a:t>3</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10005"/>
                  </a:ext>
                </a:extLst>
              </a:tr>
              <a:tr h="462777">
                <a:tc>
                  <a:txBody>
                    <a:bodyPr/>
                    <a:lstStyle/>
                    <a:p>
                      <a:pPr>
                        <a:lnSpc>
                          <a:spcPct val="107000"/>
                        </a:lnSpc>
                        <a:spcAft>
                          <a:spcPts val="0"/>
                        </a:spcAft>
                      </a:pPr>
                      <a:r>
                        <a:rPr lang="tr-TR" sz="1800" b="1" dirty="0">
                          <a:effectLst/>
                        </a:rPr>
                        <a:t>TOPLAM </a:t>
                      </a:r>
                      <a:r>
                        <a:rPr lang="tr-TR" sz="1800" b="1" dirty="0" smtClean="0">
                          <a:effectLst/>
                        </a:rPr>
                        <a:t>DEZAVANTAJLI</a:t>
                      </a:r>
                      <a:r>
                        <a:rPr lang="tr-TR" sz="1800" b="1" baseline="0" dirty="0" smtClean="0">
                          <a:effectLst/>
                        </a:rPr>
                        <a:t> </a:t>
                      </a:r>
                      <a:r>
                        <a:rPr lang="tr-TR" sz="1800" b="1" dirty="0" smtClean="0">
                          <a:effectLst/>
                        </a:rPr>
                        <a:t>ÖĞRENCİ </a:t>
                      </a:r>
                      <a:r>
                        <a:rPr lang="tr-TR" sz="1800" b="1" dirty="0">
                          <a:effectLst/>
                        </a:rPr>
                        <a:t>SAYISI</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tc>
                  <a:txBody>
                    <a:bodyPr/>
                    <a:lstStyle/>
                    <a:p>
                      <a:pPr algn="r">
                        <a:lnSpc>
                          <a:spcPct val="107000"/>
                        </a:lnSpc>
                        <a:spcAft>
                          <a:spcPts val="0"/>
                        </a:spcAft>
                      </a:pPr>
                      <a:r>
                        <a:rPr lang="tr-TR" sz="1600" b="1" dirty="0" smtClean="0">
                          <a:effectLst/>
                          <a:latin typeface="Calibri" panose="020F0502020204030204" pitchFamily="34" charset="0"/>
                          <a:ea typeface="Calibri" panose="020F0502020204030204" pitchFamily="34" charset="0"/>
                          <a:cs typeface="Times New Roman" panose="02020603050405020304" pitchFamily="18" charset="0"/>
                        </a:rPr>
                        <a:t>6</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noFill/>
                  </a:tcPr>
                </a:tc>
                <a:extLst>
                  <a:ext uri="{0D108BD9-81ED-4DB2-BD59-A6C34878D82A}">
                    <a16:rowId xmlns:a16="http://schemas.microsoft.com/office/drawing/2014/main" val="2307173624"/>
                  </a:ext>
                </a:extLst>
              </a:tr>
            </a:tbl>
          </a:graphicData>
        </a:graphic>
      </p:graphicFrame>
      <p:sp>
        <p:nvSpPr>
          <p:cNvPr id="8" name="TextBox 1"/>
          <p:cNvSpPr txBox="1">
            <a:spLocks noChangeArrowheads="1"/>
          </p:cNvSpPr>
          <p:nvPr/>
        </p:nvSpPr>
        <p:spPr bwMode="auto">
          <a:xfrm>
            <a:off x="517750" y="415332"/>
            <a:ext cx="7803390" cy="523220"/>
          </a:xfrm>
          <a:prstGeom prst="rect">
            <a:avLst/>
          </a:prstGeom>
          <a:solidFill>
            <a:schemeClr val="accent1">
              <a:lumMod val="75000"/>
            </a:schemeClr>
          </a:solidFill>
          <a:ln w="9525">
            <a:noFill/>
            <a:miter lim="800000"/>
            <a:headEnd/>
            <a:tailEnd/>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tr-TR" altLang="ko-KR" sz="2800" b="1" noProof="0" dirty="0" smtClean="0">
                <a:solidFill>
                  <a:prstClr val="white"/>
                </a:solidFill>
                <a:latin typeface="Calibri" panose="020F0502020204030204" pitchFamily="34" charset="0"/>
                <a:ea typeface="맑은 고딕" pitchFamily="50" charset="-127"/>
                <a:cs typeface="Calibri" panose="020F0502020204030204" pitchFamily="34" charset="0"/>
              </a:rPr>
              <a:t>DEZAVANTAJLI ÖĞRENCİ BİLGİLERİ (2023-2024)</a:t>
            </a:r>
            <a:endParaRPr kumimoji="0" lang="tr-TR" altLang="ko-KR" sz="2800" b="1" i="0" u="none" strike="noStrike" kern="1200" cap="none" spc="0" normalizeH="0" baseline="0" noProof="0" dirty="0">
              <a:ln>
                <a:noFill/>
              </a:ln>
              <a:solidFill>
                <a:prstClr val="white"/>
              </a:solidFill>
              <a:effectLst/>
              <a:uLnTx/>
              <a:uFillTx/>
              <a:latin typeface="Calibri" panose="020F0502020204030204" pitchFamily="34" charset="0"/>
              <a:ea typeface="맑은 고딕" pitchFamily="50" charset="-127"/>
              <a:cs typeface="Calibri" panose="020F0502020204030204" pitchFamily="34" charset="0"/>
            </a:endParaRPr>
          </a:p>
        </p:txBody>
      </p:sp>
      <p:pic>
        <p:nvPicPr>
          <p:cNvPr id="9" name="Resi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3173" y="88091"/>
            <a:ext cx="832449" cy="832449"/>
          </a:xfrm>
          <a:prstGeom prst="rect">
            <a:avLst/>
          </a:prstGeom>
        </p:spPr>
      </p:pic>
    </p:spTree>
    <p:extLst>
      <p:ext uri="{BB962C8B-B14F-4D97-AF65-F5344CB8AC3E}">
        <p14:creationId xmlns:p14="http://schemas.microsoft.com/office/powerpoint/2010/main" val="77509605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amuk 5"/>
          <p:cNvSpPr/>
          <p:nvPr/>
        </p:nvSpPr>
        <p:spPr>
          <a:xfrm>
            <a:off x="746620" y="6627168"/>
            <a:ext cx="7659148" cy="230832"/>
          </a:xfrm>
          <a:prstGeom prst="trapezoid">
            <a:avLst>
              <a:gd name="adj" fmla="val 136428"/>
            </a:avLst>
          </a:prstGeom>
          <a:solidFill>
            <a:schemeClr val="accent5">
              <a:lumMod val="50000"/>
            </a:schemeClr>
          </a:solidFill>
          <a:ln w="3175">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Metin kutusu 6"/>
          <p:cNvSpPr txBox="1"/>
          <p:nvPr/>
        </p:nvSpPr>
        <p:spPr>
          <a:xfrm>
            <a:off x="2657827" y="6635557"/>
            <a:ext cx="3592650" cy="230832"/>
          </a:xfrm>
          <a:prstGeom prst="rect">
            <a:avLst/>
          </a:prstGeom>
          <a:noFill/>
        </p:spPr>
        <p:txBody>
          <a:bodyPr wrap="none" rtlCol="0">
            <a:spAutoFit/>
          </a:bodyPr>
          <a:lstStyle/>
          <a:p>
            <a:pPr lvl="0">
              <a:defRPr/>
            </a:pPr>
            <a:r>
              <a:rPr lang="tr-TR" sz="900" b="1" spc="300" dirty="0">
                <a:solidFill>
                  <a:prstClr val="black"/>
                </a:solidFill>
                <a:latin typeface="Calibri" panose="020F0502020204030204"/>
              </a:rPr>
              <a:t>.: MEDRESEÖNÜ İLKOKULU </a:t>
            </a:r>
            <a:r>
              <a:rPr lang="tr-TR" sz="900" b="1" spc="300" dirty="0" smtClean="0">
                <a:solidFill>
                  <a:prstClr val="black"/>
                </a:solidFill>
                <a:latin typeface="Calibri" panose="020F0502020204030204"/>
              </a:rPr>
              <a:t>MÜDÜRLÜĞÜ </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sp>
        <p:nvSpPr>
          <p:cNvPr id="12" name="TextBox 1"/>
          <p:cNvSpPr txBox="1">
            <a:spLocks noChangeArrowheads="1"/>
          </p:cNvSpPr>
          <p:nvPr/>
        </p:nvSpPr>
        <p:spPr bwMode="auto">
          <a:xfrm>
            <a:off x="602378" y="378393"/>
            <a:ext cx="7803390" cy="523220"/>
          </a:xfrm>
          <a:prstGeom prst="rect">
            <a:avLst/>
          </a:prstGeom>
          <a:solidFill>
            <a:schemeClr val="accent1">
              <a:lumMod val="75000"/>
            </a:schemeClr>
          </a:solidFill>
          <a:ln w="9525">
            <a:noFill/>
            <a:miter lim="800000"/>
            <a:headEnd/>
            <a:tailEnd/>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tr-TR" altLang="ko-KR" sz="2800" b="1" dirty="0" smtClean="0">
                <a:solidFill>
                  <a:prstClr val="white"/>
                </a:solidFill>
                <a:latin typeface="Calibri" panose="020F0502020204030204" pitchFamily="34" charset="0"/>
                <a:ea typeface="맑은 고딕" pitchFamily="50" charset="-127"/>
                <a:cs typeface="Calibri" panose="020F0502020204030204" pitchFamily="34" charset="0"/>
              </a:rPr>
              <a:t>ÖĞRENCİ TAŞIMA SAYILARI </a:t>
            </a:r>
            <a:endParaRPr kumimoji="0" lang="tr-TR" altLang="ko-KR" sz="2800" b="1" i="0" u="none" strike="noStrike" kern="1200" cap="none" spc="0" normalizeH="0" baseline="0" noProof="0" dirty="0">
              <a:ln>
                <a:noFill/>
              </a:ln>
              <a:solidFill>
                <a:prstClr val="white"/>
              </a:solidFill>
              <a:effectLst/>
              <a:uLnTx/>
              <a:uFillTx/>
              <a:latin typeface="Calibri" panose="020F0502020204030204" pitchFamily="34" charset="0"/>
              <a:ea typeface="맑은 고딕" pitchFamily="50" charset="-127"/>
              <a:cs typeface="Calibri" panose="020F0502020204030204" pitchFamily="34" charset="0"/>
            </a:endParaRPr>
          </a:p>
        </p:txBody>
      </p:sp>
      <p:graphicFrame>
        <p:nvGraphicFramePr>
          <p:cNvPr id="10" name="Tablo 9"/>
          <p:cNvGraphicFramePr>
            <a:graphicFrameLocks noGrp="1"/>
          </p:cNvGraphicFramePr>
          <p:nvPr>
            <p:extLst>
              <p:ext uri="{D42A27DB-BD31-4B8C-83A1-F6EECF244321}">
                <p14:modId xmlns:p14="http://schemas.microsoft.com/office/powerpoint/2010/main" val="1769917411"/>
              </p:ext>
            </p:extLst>
          </p:nvPr>
        </p:nvGraphicFramePr>
        <p:xfrm>
          <a:off x="992288" y="1357206"/>
          <a:ext cx="7167812" cy="4229318"/>
        </p:xfrm>
        <a:graphic>
          <a:graphicData uri="http://schemas.openxmlformats.org/drawingml/2006/table">
            <a:tbl>
              <a:tblPr firstRow="1" bandRow="1">
                <a:tableStyleId>{5940675A-B579-460E-94D1-54222C63F5DA}</a:tableStyleId>
              </a:tblPr>
              <a:tblGrid>
                <a:gridCol w="3519212">
                  <a:extLst>
                    <a:ext uri="{9D8B030D-6E8A-4147-A177-3AD203B41FA5}">
                      <a16:colId xmlns:a16="http://schemas.microsoft.com/office/drawing/2014/main" val="20000"/>
                    </a:ext>
                  </a:extLst>
                </a:gridCol>
                <a:gridCol w="1228299">
                  <a:extLst>
                    <a:ext uri="{9D8B030D-6E8A-4147-A177-3AD203B41FA5}">
                      <a16:colId xmlns:a16="http://schemas.microsoft.com/office/drawing/2014/main" val="20001"/>
                    </a:ext>
                  </a:extLst>
                </a:gridCol>
                <a:gridCol w="1117062">
                  <a:extLst>
                    <a:ext uri="{9D8B030D-6E8A-4147-A177-3AD203B41FA5}">
                      <a16:colId xmlns:a16="http://schemas.microsoft.com/office/drawing/2014/main" val="20003"/>
                    </a:ext>
                  </a:extLst>
                </a:gridCol>
                <a:gridCol w="1303239">
                  <a:extLst>
                    <a:ext uri="{9D8B030D-6E8A-4147-A177-3AD203B41FA5}">
                      <a16:colId xmlns:a16="http://schemas.microsoft.com/office/drawing/2014/main" val="20004"/>
                    </a:ext>
                  </a:extLst>
                </a:gridCol>
              </a:tblGrid>
              <a:tr h="662356">
                <a:tc>
                  <a:txBody>
                    <a:bodyPr/>
                    <a:lstStyle/>
                    <a:p>
                      <a:r>
                        <a:rPr lang="tr-TR" sz="2800" b="1" u="none" dirty="0" smtClean="0"/>
                        <a:t>TAŞIMA BİLGİLERİ</a:t>
                      </a:r>
                      <a:endParaRPr lang="tr-TR" sz="2800" b="1" u="none" dirty="0">
                        <a:solidFill>
                          <a:schemeClr val="tx1"/>
                        </a:solidFill>
                        <a:latin typeface="+mj-lt"/>
                      </a:endParaRPr>
                    </a:p>
                  </a:txBody>
                  <a:tcPr marL="91448" marR="91448" marT="45709" marB="45709" anchor="ctr">
                    <a:gradFill>
                      <a:gsLst>
                        <a:gs pos="0">
                          <a:schemeClr val="accent6">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tr-TR" sz="1400" b="1" u="none" dirty="0" smtClean="0"/>
                        <a:t>TEMEL</a:t>
                      </a:r>
                      <a:r>
                        <a:rPr lang="tr-TR" sz="1400" b="1" u="none" baseline="0" dirty="0" smtClean="0"/>
                        <a:t>EĞİTİM</a:t>
                      </a:r>
                      <a:endParaRPr lang="tr-TR" sz="1400" b="1" u="none" dirty="0">
                        <a:solidFill>
                          <a:schemeClr val="tx1"/>
                        </a:solidFill>
                        <a:latin typeface="+mj-lt"/>
                      </a:endParaRPr>
                    </a:p>
                  </a:txBody>
                  <a:tcPr marL="91448" marR="91448" marT="45709" marB="45709" anchor="ctr">
                    <a:gradFill>
                      <a:gsLst>
                        <a:gs pos="0">
                          <a:schemeClr val="accent6">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tr-TR" sz="1400" b="1" u="none" dirty="0" smtClean="0"/>
                        <a:t>ÖZEL EĞİTİM</a:t>
                      </a:r>
                      <a:endParaRPr lang="tr-TR" sz="1400" b="1" u="none" dirty="0">
                        <a:solidFill>
                          <a:schemeClr val="bg1"/>
                        </a:solidFill>
                        <a:latin typeface="+mj-lt"/>
                      </a:endParaRPr>
                    </a:p>
                  </a:txBody>
                  <a:tcPr marL="91448" marR="91448" marT="45709" marB="45709" anchor="ctr">
                    <a:gradFill>
                      <a:gsLst>
                        <a:gs pos="0">
                          <a:schemeClr val="accent6">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tr-TR" sz="1400" b="1" u="none" dirty="0" smtClean="0">
                          <a:solidFill>
                            <a:schemeClr val="tx1"/>
                          </a:solidFill>
                          <a:latin typeface="+mj-lt"/>
                        </a:rPr>
                        <a:t>TOPLAM</a:t>
                      </a:r>
                      <a:endParaRPr lang="tr-TR" sz="1400" b="1" u="none" dirty="0">
                        <a:solidFill>
                          <a:schemeClr val="tx1"/>
                        </a:solidFill>
                        <a:latin typeface="+mj-lt"/>
                      </a:endParaRPr>
                    </a:p>
                  </a:txBody>
                  <a:tcPr marL="91448" marR="91448" marT="45709" marB="45709" anchor="ctr">
                    <a:gradFill>
                      <a:gsLst>
                        <a:gs pos="0">
                          <a:schemeClr val="accent6">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0"/>
                  </a:ext>
                </a:extLst>
              </a:tr>
              <a:tr h="484139">
                <a:tc>
                  <a:txBody>
                    <a:bodyPr/>
                    <a:lstStyle/>
                    <a:p>
                      <a:pPr algn="l"/>
                      <a:r>
                        <a:rPr lang="tr-TR" sz="2000" b="1" dirty="0" smtClean="0"/>
                        <a:t>Taşıma</a:t>
                      </a:r>
                      <a:r>
                        <a:rPr lang="tr-TR" sz="2000" b="1" baseline="0" dirty="0" smtClean="0"/>
                        <a:t> Yapılan Güzergah Sayısı</a:t>
                      </a:r>
                      <a:endParaRPr lang="tr-TR" sz="2000" b="1" dirty="0">
                        <a:latin typeface="+mj-lt"/>
                      </a:endParaRPr>
                    </a:p>
                  </a:txBody>
                  <a:tcPr marL="91448" marR="91448" marT="45709" marB="45709" anchor="ctr">
                    <a:noFill/>
                  </a:tcPr>
                </a:tc>
                <a:tc>
                  <a:txBody>
                    <a:bodyPr/>
                    <a:lstStyle/>
                    <a:p>
                      <a:pPr algn="ctr"/>
                      <a:r>
                        <a:rPr lang="tr-TR" sz="2400" b="1" dirty="0" smtClean="0">
                          <a:solidFill>
                            <a:schemeClr val="tx1"/>
                          </a:solidFill>
                          <a:latin typeface="+mj-lt"/>
                        </a:rPr>
                        <a:t>6</a:t>
                      </a:r>
                      <a:endParaRPr lang="tr-TR" sz="2400" b="1" dirty="0">
                        <a:solidFill>
                          <a:schemeClr val="tx1"/>
                        </a:solidFill>
                        <a:latin typeface="+mj-lt"/>
                      </a:endParaRPr>
                    </a:p>
                  </a:txBody>
                  <a:tcPr marL="91448" marR="91448" marT="45709" marB="45709" anchor="ctr">
                    <a:noFill/>
                  </a:tcPr>
                </a:tc>
                <a:tc>
                  <a:txBody>
                    <a:bodyPr/>
                    <a:lstStyle/>
                    <a:p>
                      <a:pPr algn="ctr"/>
                      <a:r>
                        <a:rPr lang="tr-TR" sz="2400" b="1" dirty="0" smtClean="0">
                          <a:solidFill>
                            <a:schemeClr val="tx1"/>
                          </a:solidFill>
                          <a:latin typeface="+mj-lt"/>
                        </a:rPr>
                        <a:t>-</a:t>
                      </a:r>
                      <a:endParaRPr lang="tr-TR" sz="2400" b="1" dirty="0">
                        <a:solidFill>
                          <a:schemeClr val="tx1"/>
                        </a:solidFill>
                        <a:latin typeface="+mj-lt"/>
                      </a:endParaRPr>
                    </a:p>
                  </a:txBody>
                  <a:tcPr marL="91448" marR="91448" marT="45709" marB="45709" anchor="ctr">
                    <a:noFill/>
                  </a:tcPr>
                </a:tc>
                <a:tc>
                  <a:txBody>
                    <a:bodyPr/>
                    <a:lstStyle/>
                    <a:p>
                      <a:pPr algn="ctr"/>
                      <a:r>
                        <a:rPr lang="tr-TR" sz="2400" b="1" dirty="0" smtClean="0">
                          <a:solidFill>
                            <a:srgbClr val="FF0000"/>
                          </a:solidFill>
                          <a:latin typeface="+mj-lt"/>
                        </a:rPr>
                        <a:t>6</a:t>
                      </a:r>
                      <a:endParaRPr lang="tr-TR" sz="2400" b="1" dirty="0">
                        <a:solidFill>
                          <a:srgbClr val="FF0000"/>
                        </a:solidFill>
                        <a:latin typeface="+mj-lt"/>
                      </a:endParaRPr>
                    </a:p>
                  </a:txBody>
                  <a:tcPr marL="91448" marR="91448" marT="45709" marB="45709" anchor="ctr">
                    <a:noFill/>
                  </a:tcPr>
                </a:tc>
                <a:extLst>
                  <a:ext uri="{0D108BD9-81ED-4DB2-BD59-A6C34878D82A}">
                    <a16:rowId xmlns:a16="http://schemas.microsoft.com/office/drawing/2014/main" val="10001"/>
                  </a:ext>
                </a:extLst>
              </a:tr>
              <a:tr h="595250">
                <a:tc>
                  <a:txBody>
                    <a:bodyPr/>
                    <a:lstStyle/>
                    <a:p>
                      <a:pPr algn="l"/>
                      <a:r>
                        <a:rPr lang="tr-TR" sz="2000" b="1" dirty="0" smtClean="0"/>
                        <a:t>Taşıma</a:t>
                      </a:r>
                      <a:r>
                        <a:rPr lang="tr-TR" sz="2000" b="1" baseline="0" dirty="0" smtClean="0"/>
                        <a:t> Yapan Araç Sayısı</a:t>
                      </a:r>
                      <a:endParaRPr lang="tr-TR" sz="2000" b="1" dirty="0">
                        <a:latin typeface="+mj-lt"/>
                      </a:endParaRPr>
                    </a:p>
                  </a:txBody>
                  <a:tcPr marL="91448" marR="91448" marT="45709" marB="45709" anchor="ctr">
                    <a:noFill/>
                  </a:tcPr>
                </a:tc>
                <a:tc>
                  <a:txBody>
                    <a:bodyPr/>
                    <a:lstStyle/>
                    <a:p>
                      <a:pPr algn="ctr"/>
                      <a:r>
                        <a:rPr lang="tr-TR" sz="2400" b="1" dirty="0" smtClean="0">
                          <a:solidFill>
                            <a:schemeClr val="tx1"/>
                          </a:solidFill>
                          <a:latin typeface="+mj-lt"/>
                        </a:rPr>
                        <a:t>6</a:t>
                      </a:r>
                      <a:endParaRPr lang="tr-TR" sz="2400" b="1" dirty="0">
                        <a:solidFill>
                          <a:schemeClr val="tx1"/>
                        </a:solidFill>
                        <a:latin typeface="+mj-lt"/>
                      </a:endParaRPr>
                    </a:p>
                  </a:txBody>
                  <a:tcPr marL="91448" marR="91448" marT="45709" marB="45709" anchor="ctr">
                    <a:noFill/>
                  </a:tcPr>
                </a:tc>
                <a:tc>
                  <a:txBody>
                    <a:bodyPr/>
                    <a:lstStyle/>
                    <a:p>
                      <a:pPr algn="ctr"/>
                      <a:r>
                        <a:rPr lang="tr-TR" sz="2400" b="1" dirty="0" smtClean="0">
                          <a:solidFill>
                            <a:schemeClr val="tx1"/>
                          </a:solidFill>
                          <a:latin typeface="+mj-lt"/>
                        </a:rPr>
                        <a:t>-</a:t>
                      </a:r>
                      <a:endParaRPr lang="tr-TR" sz="2400" b="1" dirty="0">
                        <a:solidFill>
                          <a:schemeClr val="tx1"/>
                        </a:solidFill>
                        <a:latin typeface="+mj-lt"/>
                      </a:endParaRPr>
                    </a:p>
                  </a:txBody>
                  <a:tcPr marL="91448" marR="91448" marT="45709" marB="45709" anchor="ctr">
                    <a:noFill/>
                  </a:tcPr>
                </a:tc>
                <a:tc>
                  <a:txBody>
                    <a:bodyPr/>
                    <a:lstStyle/>
                    <a:p>
                      <a:pPr algn="ctr"/>
                      <a:r>
                        <a:rPr lang="tr-TR" sz="2400" b="1" dirty="0" smtClean="0">
                          <a:solidFill>
                            <a:srgbClr val="FF0000"/>
                          </a:solidFill>
                          <a:latin typeface="+mj-lt"/>
                        </a:rPr>
                        <a:t>6</a:t>
                      </a:r>
                      <a:endParaRPr lang="tr-TR" sz="2400" b="1" dirty="0">
                        <a:solidFill>
                          <a:srgbClr val="FF0000"/>
                        </a:solidFill>
                        <a:latin typeface="+mj-lt"/>
                      </a:endParaRPr>
                    </a:p>
                  </a:txBody>
                  <a:tcPr marL="91448" marR="91448" marT="45709" marB="45709" anchor="ctr">
                    <a:noFill/>
                  </a:tcPr>
                </a:tc>
                <a:extLst>
                  <a:ext uri="{0D108BD9-81ED-4DB2-BD59-A6C34878D82A}">
                    <a16:rowId xmlns:a16="http://schemas.microsoft.com/office/drawing/2014/main" val="10002"/>
                  </a:ext>
                </a:extLst>
              </a:tr>
              <a:tr h="603849">
                <a:tc>
                  <a:txBody>
                    <a:bodyPr/>
                    <a:lstStyle/>
                    <a:p>
                      <a:pPr algn="l"/>
                      <a:r>
                        <a:rPr lang="tr-TR" sz="2000" b="1" dirty="0" smtClean="0"/>
                        <a:t>Taşıma Yapılan Öğrenci Sayısı</a:t>
                      </a:r>
                      <a:endParaRPr lang="tr-TR" sz="2000" b="1" dirty="0">
                        <a:latin typeface="+mj-lt"/>
                      </a:endParaRPr>
                    </a:p>
                  </a:txBody>
                  <a:tcPr marL="91448" marR="91448" marT="45709" marB="45709" anchor="ctr">
                    <a:noFill/>
                  </a:tcPr>
                </a:tc>
                <a:tc>
                  <a:txBody>
                    <a:bodyPr/>
                    <a:lstStyle/>
                    <a:p>
                      <a:pPr algn="ctr"/>
                      <a:r>
                        <a:rPr lang="tr-TR" sz="2400" b="1" dirty="0" smtClean="0">
                          <a:solidFill>
                            <a:schemeClr val="tx1"/>
                          </a:solidFill>
                          <a:latin typeface="+mj-lt"/>
                        </a:rPr>
                        <a:t>29</a:t>
                      </a:r>
                    </a:p>
                  </a:txBody>
                  <a:tcPr marL="91448" marR="91448" marT="45709" marB="45709" anchor="ctr">
                    <a:noFill/>
                  </a:tcPr>
                </a:tc>
                <a:tc>
                  <a:txBody>
                    <a:bodyPr/>
                    <a:lstStyle/>
                    <a:p>
                      <a:pPr algn="ctr"/>
                      <a:r>
                        <a:rPr lang="tr-TR" sz="2400" b="1" dirty="0" smtClean="0">
                          <a:solidFill>
                            <a:schemeClr val="tx1"/>
                          </a:solidFill>
                          <a:latin typeface="+mj-lt"/>
                        </a:rPr>
                        <a:t>1</a:t>
                      </a:r>
                      <a:endParaRPr lang="tr-TR" sz="2400" b="1" dirty="0">
                        <a:solidFill>
                          <a:schemeClr val="tx1"/>
                        </a:solidFill>
                        <a:latin typeface="+mj-lt"/>
                      </a:endParaRPr>
                    </a:p>
                  </a:txBody>
                  <a:tcPr marL="91448" marR="91448" marT="45709" marB="45709" anchor="ctr">
                    <a:noFill/>
                  </a:tcPr>
                </a:tc>
                <a:tc>
                  <a:txBody>
                    <a:bodyPr/>
                    <a:lstStyle/>
                    <a:p>
                      <a:pPr algn="ctr"/>
                      <a:r>
                        <a:rPr lang="tr-TR" sz="2400" b="1" dirty="0" smtClean="0">
                          <a:solidFill>
                            <a:srgbClr val="FF0000"/>
                          </a:solidFill>
                          <a:latin typeface="+mj-lt"/>
                        </a:rPr>
                        <a:t>30</a:t>
                      </a:r>
                      <a:endParaRPr lang="tr-TR" sz="2400" b="1" dirty="0">
                        <a:solidFill>
                          <a:srgbClr val="FF0000"/>
                        </a:solidFill>
                        <a:latin typeface="+mj-lt"/>
                      </a:endParaRPr>
                    </a:p>
                  </a:txBody>
                  <a:tcPr marL="91448" marR="91448" marT="45709" marB="45709" anchor="ctr">
                    <a:noFill/>
                  </a:tcPr>
                </a:tc>
                <a:extLst>
                  <a:ext uri="{0D108BD9-81ED-4DB2-BD59-A6C34878D82A}">
                    <a16:rowId xmlns:a16="http://schemas.microsoft.com/office/drawing/2014/main" val="10003"/>
                  </a:ext>
                </a:extLst>
              </a:tr>
              <a:tr h="571249">
                <a:tc>
                  <a:txBody>
                    <a:bodyPr/>
                    <a:lstStyle/>
                    <a:p>
                      <a:pPr algn="l"/>
                      <a:r>
                        <a:rPr lang="tr-TR" sz="1700" b="1" dirty="0" smtClean="0">
                          <a:latin typeface="+mn-lt"/>
                        </a:rPr>
                        <a:t>Taşıma</a:t>
                      </a:r>
                      <a:r>
                        <a:rPr lang="tr-TR" sz="1700" b="1" baseline="0" dirty="0" smtClean="0">
                          <a:latin typeface="+mn-lt"/>
                        </a:rPr>
                        <a:t> Kapsamında Olmayıp Ücretsiz Yemek Yiyen Öğrenci </a:t>
                      </a:r>
                      <a:r>
                        <a:rPr lang="tr-TR" sz="1700" b="1" baseline="0" dirty="0" smtClean="0">
                          <a:effectLst/>
                          <a:latin typeface="+mn-lt"/>
                        </a:rPr>
                        <a:t>Sayısı</a:t>
                      </a:r>
                      <a:endParaRPr lang="tr-TR" sz="1700" b="1" dirty="0">
                        <a:effectLst/>
                        <a:latin typeface="+mn-lt"/>
                      </a:endParaRPr>
                    </a:p>
                  </a:txBody>
                  <a:tcPr marL="91448" marR="91448" marT="45709" marB="45709" anchor="ctr">
                    <a:noFill/>
                  </a:tcPr>
                </a:tc>
                <a:tc>
                  <a:txBody>
                    <a:bodyPr/>
                    <a:lstStyle/>
                    <a:p>
                      <a:pPr algn="ctr"/>
                      <a:r>
                        <a:rPr lang="tr-TR" sz="2400" b="1" dirty="0" smtClean="0">
                          <a:solidFill>
                            <a:schemeClr val="tx1"/>
                          </a:solidFill>
                          <a:latin typeface="+mj-lt"/>
                        </a:rPr>
                        <a:t>26</a:t>
                      </a:r>
                      <a:endParaRPr lang="tr-TR" sz="2400" b="1" dirty="0">
                        <a:solidFill>
                          <a:schemeClr val="tx1"/>
                        </a:solidFill>
                        <a:latin typeface="+mj-lt"/>
                      </a:endParaRPr>
                    </a:p>
                  </a:txBody>
                  <a:tcPr marL="91448" marR="91448" marT="45709" marB="45709" anchor="ctr">
                    <a:noFill/>
                  </a:tcPr>
                </a:tc>
                <a:tc>
                  <a:txBody>
                    <a:bodyPr/>
                    <a:lstStyle/>
                    <a:p>
                      <a:pPr algn="ctr"/>
                      <a:r>
                        <a:rPr lang="tr-TR" sz="2400" b="1" dirty="0" smtClean="0">
                          <a:solidFill>
                            <a:schemeClr val="tx1"/>
                          </a:solidFill>
                          <a:latin typeface="+mj-lt"/>
                        </a:rPr>
                        <a:t>-</a:t>
                      </a:r>
                      <a:endParaRPr lang="tr-TR" sz="2400" b="1" dirty="0">
                        <a:solidFill>
                          <a:schemeClr val="tx1"/>
                        </a:solidFill>
                        <a:latin typeface="+mj-lt"/>
                      </a:endParaRPr>
                    </a:p>
                  </a:txBody>
                  <a:tcPr marL="91448" marR="91448" marT="45709" marB="45709"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rgbClr val="FF0000"/>
                          </a:solidFill>
                          <a:latin typeface="+mj-lt"/>
                        </a:rPr>
                        <a:t>26</a:t>
                      </a:r>
                      <a:endParaRPr lang="tr-TR" sz="2400" b="1" dirty="0">
                        <a:solidFill>
                          <a:srgbClr val="FF0000"/>
                        </a:solidFill>
                        <a:latin typeface="+mj-lt"/>
                      </a:endParaRPr>
                    </a:p>
                  </a:txBody>
                  <a:tcPr marL="91448" marR="91448" marT="45709" marB="45709" anchor="ctr">
                    <a:noFill/>
                  </a:tcPr>
                </a:tc>
                <a:extLst>
                  <a:ext uri="{0D108BD9-81ED-4DB2-BD59-A6C34878D82A}">
                    <a16:rowId xmlns:a16="http://schemas.microsoft.com/office/drawing/2014/main" val="10005"/>
                  </a:ext>
                </a:extLst>
              </a:tr>
              <a:tr h="571249">
                <a:tc>
                  <a:txBody>
                    <a:bodyPr/>
                    <a:lstStyle/>
                    <a:p>
                      <a:pPr algn="l"/>
                      <a:r>
                        <a:rPr lang="tr-TR" sz="2000" b="1" dirty="0" smtClean="0"/>
                        <a:t>Toplam Yemek Yiyen Öğrenci Sayısı</a:t>
                      </a:r>
                      <a:endParaRPr lang="tr-TR" sz="2000" b="1" dirty="0">
                        <a:latin typeface="+mj-lt"/>
                      </a:endParaRPr>
                    </a:p>
                  </a:txBody>
                  <a:tcPr marL="91448" marR="91448" marT="45709" marB="45709" anchor="ctr">
                    <a:noFill/>
                  </a:tcPr>
                </a:tc>
                <a:tc>
                  <a:txBody>
                    <a:bodyPr/>
                    <a:lstStyle/>
                    <a:p>
                      <a:pPr algn="ctr"/>
                      <a:r>
                        <a:rPr lang="tr-TR" sz="2400" b="1" dirty="0" smtClean="0">
                          <a:solidFill>
                            <a:srgbClr val="FF0000"/>
                          </a:solidFill>
                          <a:latin typeface="+mj-lt"/>
                        </a:rPr>
                        <a:t>55</a:t>
                      </a:r>
                      <a:endParaRPr lang="tr-TR" sz="2400" b="1" dirty="0">
                        <a:solidFill>
                          <a:srgbClr val="FF0000"/>
                        </a:solidFill>
                        <a:latin typeface="+mj-lt"/>
                      </a:endParaRPr>
                    </a:p>
                  </a:txBody>
                  <a:tcPr marL="91448" marR="91448" marT="45709" marB="45709" anchor="ctr">
                    <a:noFill/>
                  </a:tcPr>
                </a:tc>
                <a:tc>
                  <a:txBody>
                    <a:bodyPr/>
                    <a:lstStyle/>
                    <a:p>
                      <a:pPr algn="ctr"/>
                      <a:r>
                        <a:rPr lang="tr-TR" sz="2400" b="1" dirty="0" smtClean="0">
                          <a:solidFill>
                            <a:srgbClr val="FF0000"/>
                          </a:solidFill>
                          <a:latin typeface="+mj-lt"/>
                        </a:rPr>
                        <a:t>1</a:t>
                      </a:r>
                      <a:endParaRPr lang="tr-TR" sz="2400" b="1" dirty="0">
                        <a:solidFill>
                          <a:srgbClr val="FF0000"/>
                        </a:solidFill>
                        <a:latin typeface="+mj-lt"/>
                      </a:endParaRPr>
                    </a:p>
                  </a:txBody>
                  <a:tcPr marL="91448" marR="91448" marT="45709" marB="45709"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rgbClr val="FF0000"/>
                          </a:solidFill>
                          <a:latin typeface="+mj-lt"/>
                        </a:rPr>
                        <a:t>56</a:t>
                      </a:r>
                      <a:endParaRPr lang="tr-TR" sz="2400" b="1" dirty="0">
                        <a:solidFill>
                          <a:srgbClr val="FF0000"/>
                        </a:solidFill>
                        <a:latin typeface="+mj-lt"/>
                      </a:endParaRPr>
                    </a:p>
                  </a:txBody>
                  <a:tcPr marL="91448" marR="91448" marT="45709" marB="45709" anchor="ctr">
                    <a:noFill/>
                  </a:tcPr>
                </a:tc>
                <a:extLst>
                  <a:ext uri="{0D108BD9-81ED-4DB2-BD59-A6C34878D82A}">
                    <a16:rowId xmlns:a16="http://schemas.microsoft.com/office/drawing/2014/main" val="10004"/>
                  </a:ext>
                </a:extLst>
              </a:tr>
            </a:tbl>
          </a:graphicData>
        </a:graphic>
      </p:graphicFrame>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3173" y="88091"/>
            <a:ext cx="832449" cy="832449"/>
          </a:xfrm>
          <a:prstGeom prst="rect">
            <a:avLst/>
          </a:prstGeom>
        </p:spPr>
      </p:pic>
    </p:spTree>
    <p:extLst>
      <p:ext uri="{BB962C8B-B14F-4D97-AF65-F5344CB8AC3E}">
        <p14:creationId xmlns:p14="http://schemas.microsoft.com/office/powerpoint/2010/main" val="9672691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amuk 5"/>
          <p:cNvSpPr/>
          <p:nvPr/>
        </p:nvSpPr>
        <p:spPr>
          <a:xfrm>
            <a:off x="746620" y="6627168"/>
            <a:ext cx="7659148" cy="230832"/>
          </a:xfrm>
          <a:prstGeom prst="trapezoid">
            <a:avLst>
              <a:gd name="adj" fmla="val 136428"/>
            </a:avLst>
          </a:prstGeom>
          <a:solidFill>
            <a:schemeClr val="accent5">
              <a:lumMod val="50000"/>
            </a:schemeClr>
          </a:solidFill>
          <a:ln w="3175">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Metin kutusu 6"/>
          <p:cNvSpPr txBox="1"/>
          <p:nvPr/>
        </p:nvSpPr>
        <p:spPr>
          <a:xfrm>
            <a:off x="2657827" y="6635557"/>
            <a:ext cx="3592650"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MEDRESEÖNÜ İLKOKULU MÜDÜRLÜĞÜ </a:t>
            </a: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sp>
        <p:nvSpPr>
          <p:cNvPr id="12" name="TextBox 1"/>
          <p:cNvSpPr txBox="1">
            <a:spLocks noChangeArrowheads="1"/>
          </p:cNvSpPr>
          <p:nvPr/>
        </p:nvSpPr>
        <p:spPr bwMode="auto">
          <a:xfrm>
            <a:off x="577132" y="404273"/>
            <a:ext cx="7803390" cy="523220"/>
          </a:xfrm>
          <a:prstGeom prst="rect">
            <a:avLst/>
          </a:prstGeom>
          <a:solidFill>
            <a:schemeClr val="accent1">
              <a:lumMod val="75000"/>
            </a:schemeClr>
          </a:solidFill>
          <a:ln w="9525">
            <a:noFill/>
            <a:miter lim="800000"/>
            <a:headEnd/>
            <a:tailEnd/>
          </a:ln>
        </p:spPr>
        <p:txBody>
          <a:bodyPr wrap="square">
            <a:spAutoFit/>
          </a:bodyPr>
          <a:lstStyle/>
          <a:p>
            <a:pPr lvl="0" algn="ctr">
              <a:defRPr/>
            </a:pPr>
            <a:r>
              <a:rPr lang="tr-TR" sz="2800" b="1" dirty="0" smtClean="0">
                <a:solidFill>
                  <a:schemeClr val="bg1"/>
                </a:solidFill>
              </a:rPr>
              <a:t>FİKRİ VE SINAİ MÜLKİYET HAKLARI</a:t>
            </a:r>
            <a:endParaRPr lang="tr-TR" altLang="ko-KR" sz="2800" b="1" dirty="0" smtClean="0">
              <a:solidFill>
                <a:schemeClr val="bg1"/>
              </a:solidFill>
              <a:latin typeface="Calibri" panose="020F0502020204030204" pitchFamily="34" charset="0"/>
              <a:ea typeface="맑은 고딕" pitchFamily="50" charset="-127"/>
              <a:cs typeface="Calibri" panose="020F0502020204030204" pitchFamily="34" charset="0"/>
            </a:endParaRPr>
          </a:p>
        </p:txBody>
      </p:sp>
      <p:sp>
        <p:nvSpPr>
          <p:cNvPr id="2" name="Yuvarlatılmış Dikdörtgen 1"/>
          <p:cNvSpPr/>
          <p:nvPr/>
        </p:nvSpPr>
        <p:spPr>
          <a:xfrm>
            <a:off x="469263" y="1033328"/>
            <a:ext cx="7911259" cy="199725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2000" b="1" dirty="0" smtClean="0"/>
              <a:t>2022/2023 EĞİTİM ÖĞRETİM YILINDA 1 ADET TASARIM TESCİL BAŞVURUSU YAPILMIŞ OKUL LOGOMUZ TSCİLLENMİŞTİR.</a:t>
            </a:r>
          </a:p>
          <a:p>
            <a:endParaRPr lang="tr-TR" sz="2000"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4991" y="2207780"/>
            <a:ext cx="822803" cy="822803"/>
          </a:xfrm>
          <a:prstGeom prst="rect">
            <a:avLst/>
          </a:prstGeom>
        </p:spPr>
      </p:pic>
      <p:sp>
        <p:nvSpPr>
          <p:cNvPr id="11" name="TextBox 1"/>
          <p:cNvSpPr txBox="1">
            <a:spLocks noChangeArrowheads="1"/>
          </p:cNvSpPr>
          <p:nvPr/>
        </p:nvSpPr>
        <p:spPr bwMode="auto">
          <a:xfrm>
            <a:off x="523197" y="3254111"/>
            <a:ext cx="7803390" cy="523220"/>
          </a:xfrm>
          <a:prstGeom prst="rect">
            <a:avLst/>
          </a:prstGeom>
          <a:solidFill>
            <a:schemeClr val="accent1">
              <a:lumMod val="75000"/>
            </a:schemeClr>
          </a:solidFill>
          <a:ln w="9525">
            <a:noFill/>
            <a:miter lim="800000"/>
            <a:headEnd/>
            <a:tailEnd/>
          </a:ln>
        </p:spPr>
        <p:txBody>
          <a:bodyPr wrap="square">
            <a:spAutoFit/>
          </a:bodyPr>
          <a:lstStyle/>
          <a:p>
            <a:pPr lvl="0" algn="ctr">
              <a:defRPr/>
            </a:pPr>
            <a:r>
              <a:rPr lang="tr-TR" altLang="ko-KR" sz="2800" b="1" dirty="0" smtClean="0">
                <a:solidFill>
                  <a:schemeClr val="bg1"/>
                </a:solidFill>
              </a:rPr>
              <a:t>PROJE BİLGİLERİ</a:t>
            </a:r>
            <a:endParaRPr lang="tr-TR" altLang="ko-KR" sz="2800" b="1" dirty="0" smtClean="0">
              <a:solidFill>
                <a:schemeClr val="bg1"/>
              </a:solidFill>
              <a:latin typeface="Calibri" panose="020F0502020204030204" pitchFamily="34" charset="0"/>
              <a:ea typeface="맑은 고딕" pitchFamily="50" charset="-127"/>
              <a:cs typeface="Calibri" panose="020F0502020204030204" pitchFamily="34" charset="0"/>
            </a:endParaRPr>
          </a:p>
        </p:txBody>
      </p:sp>
      <p:sp>
        <p:nvSpPr>
          <p:cNvPr id="13" name="Yuvarlatılmış Dikdörtgen 12"/>
          <p:cNvSpPr/>
          <p:nvPr/>
        </p:nvSpPr>
        <p:spPr>
          <a:xfrm>
            <a:off x="523197" y="4152860"/>
            <a:ext cx="7911259" cy="199725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2000" b="1" dirty="0" smtClean="0"/>
              <a:t>Okulumuzda her eğitim öğretim yılında </a:t>
            </a:r>
            <a:r>
              <a:rPr lang="tr-TR" sz="2000" b="1" dirty="0" err="1" smtClean="0"/>
              <a:t>eTwinning</a:t>
            </a:r>
            <a:r>
              <a:rPr lang="tr-TR" sz="2000" b="1" dirty="0" smtClean="0"/>
              <a:t> projeleri yürütülmektedir.2023/2024 eğitim öğretim yılında okulumuzdan 1 idareci ve 3 öğretmen 2 </a:t>
            </a:r>
            <a:r>
              <a:rPr lang="tr-TR" sz="2000" b="1" smtClean="0"/>
              <a:t>eTwinning</a:t>
            </a:r>
            <a:r>
              <a:rPr lang="tr-TR" sz="2000" b="1" dirty="0" smtClean="0"/>
              <a:t> projesine katılım sağlamışlardır.</a:t>
            </a:r>
          </a:p>
          <a:p>
            <a:endParaRPr lang="tr-TR" sz="2000" dirty="0"/>
          </a:p>
        </p:txBody>
      </p:sp>
    </p:spTree>
    <p:extLst>
      <p:ext uri="{BB962C8B-B14F-4D97-AF65-F5344CB8AC3E}">
        <p14:creationId xmlns:p14="http://schemas.microsoft.com/office/powerpoint/2010/main" val="42095472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8" descr="ppt_046_cover.jpg"/>
          <p:cNvPicPr>
            <a:picLocks noChangeAspect="1"/>
          </p:cNvPicPr>
          <p:nvPr/>
        </p:nvPicPr>
        <p:blipFill>
          <a:blip r:embed="rId2" cstate="print"/>
          <a:stretch>
            <a:fillRect/>
          </a:stretch>
        </p:blipFill>
        <p:spPr>
          <a:xfrm>
            <a:off x="0" y="0"/>
            <a:ext cx="9144000" cy="6858000"/>
          </a:xfrm>
          <a:prstGeom prst="rect">
            <a:avLst/>
          </a:prstGeom>
          <a:effectLst>
            <a:glow rad="127000">
              <a:schemeClr val="accent1"/>
            </a:glow>
            <a:softEdge rad="0"/>
          </a:effectLst>
        </p:spPr>
      </p:pic>
      <p:sp>
        <p:nvSpPr>
          <p:cNvPr id="13" name="Text Box 6"/>
          <p:cNvSpPr txBox="1">
            <a:spLocks noChangeArrowheads="1"/>
          </p:cNvSpPr>
          <p:nvPr/>
        </p:nvSpPr>
        <p:spPr bwMode="auto">
          <a:xfrm>
            <a:off x="500880" y="2248618"/>
            <a:ext cx="8264770" cy="1107996"/>
          </a:xfrm>
          <a:prstGeom prst="rect">
            <a:avLst/>
          </a:prstGeom>
          <a:noFill/>
          <a:ln w="9525">
            <a:noFill/>
            <a:miter lim="800000"/>
            <a:headEnd/>
            <a:tailEnd/>
          </a:ln>
          <a:effectLst/>
        </p:spPr>
        <p:txBody>
          <a:bodyPr wrap="square">
            <a:spAutoFit/>
          </a:bodyPr>
          <a:lstStyle/>
          <a:p>
            <a:pPr algn="ctr" defTabSz="914400" fontAlgn="base">
              <a:spcAft>
                <a:spcPct val="0"/>
              </a:spcAft>
              <a:defRPr/>
            </a:pPr>
            <a:r>
              <a:rPr lang="tr-TR" sz="6600" b="1" dirty="0" smtClean="0">
                <a:ln>
                  <a:solidFill>
                    <a:srgbClr val="000000"/>
                  </a:solidFill>
                </a:ln>
                <a:solidFill>
                  <a:srgbClr val="FFC000"/>
                </a:solidFill>
                <a:latin typeface="Century Gothic" panose="020B0502020202020204" pitchFamily="34" charset="0"/>
              </a:rPr>
              <a:t> </a:t>
            </a:r>
            <a:endParaRPr lang="tr-TR" sz="6600" b="1" dirty="0">
              <a:ln>
                <a:solidFill>
                  <a:srgbClr val="000000"/>
                </a:solidFill>
              </a:ln>
              <a:solidFill>
                <a:srgbClr val="FFC000"/>
              </a:solidFill>
              <a:latin typeface="Century Gothic" panose="020B0502020202020204" pitchFamily="34" charset="0"/>
            </a:endParaRPr>
          </a:p>
        </p:txBody>
      </p:sp>
      <p:sp>
        <p:nvSpPr>
          <p:cNvPr id="14" name="Text Box 7"/>
          <p:cNvSpPr txBox="1">
            <a:spLocks noChangeArrowheads="1"/>
          </p:cNvSpPr>
          <p:nvPr/>
        </p:nvSpPr>
        <p:spPr bwMode="auto">
          <a:xfrm>
            <a:off x="2679762" y="396895"/>
            <a:ext cx="3566860" cy="1200329"/>
          </a:xfrm>
          <a:prstGeom prst="rect">
            <a:avLst/>
          </a:prstGeom>
          <a:noFill/>
          <a:ln w="9525">
            <a:noFill/>
            <a:miter lim="800000"/>
            <a:headEnd/>
            <a:tailEnd/>
          </a:ln>
          <a:effectLst/>
        </p:spPr>
        <p:txBody>
          <a:bodyPr wrap="square">
            <a:spAutoFit/>
          </a:bodyPr>
          <a:lstStyle/>
          <a:p>
            <a:pPr algn="ctr" defTabSz="914400" fontAlgn="base">
              <a:spcAft>
                <a:spcPct val="0"/>
              </a:spcAft>
              <a:defRPr/>
            </a:pPr>
            <a:r>
              <a:rPr lang="tr-TR" dirty="0">
                <a:ln>
                  <a:solidFill>
                    <a:srgbClr val="00B0F0"/>
                  </a:solidFill>
                </a:ln>
                <a:solidFill>
                  <a:srgbClr val="E7E6E6"/>
                </a:solidFill>
              </a:rPr>
              <a:t>T.C.</a:t>
            </a:r>
          </a:p>
          <a:p>
            <a:pPr algn="ctr" defTabSz="914400" fontAlgn="base">
              <a:spcAft>
                <a:spcPct val="0"/>
              </a:spcAft>
              <a:defRPr/>
            </a:pPr>
            <a:r>
              <a:rPr lang="tr-TR" dirty="0" smtClean="0">
                <a:ln>
                  <a:solidFill>
                    <a:srgbClr val="00B0F0"/>
                  </a:solidFill>
                </a:ln>
                <a:solidFill>
                  <a:srgbClr val="E7E6E6"/>
                </a:solidFill>
              </a:rPr>
              <a:t>PERŞEMBE KAYMAKAMLIĞI</a:t>
            </a:r>
            <a:endParaRPr lang="tr-TR" dirty="0">
              <a:ln>
                <a:solidFill>
                  <a:srgbClr val="00B0F0"/>
                </a:solidFill>
              </a:ln>
              <a:solidFill>
                <a:srgbClr val="E7E6E6"/>
              </a:solidFill>
            </a:endParaRPr>
          </a:p>
          <a:p>
            <a:pPr algn="ctr" defTabSz="914400" fontAlgn="base">
              <a:spcAft>
                <a:spcPct val="0"/>
              </a:spcAft>
              <a:defRPr/>
            </a:pPr>
            <a:r>
              <a:rPr lang="tr-TR" dirty="0" smtClean="0">
                <a:ln>
                  <a:solidFill>
                    <a:srgbClr val="00B0F0"/>
                  </a:solidFill>
                </a:ln>
                <a:solidFill>
                  <a:srgbClr val="E7E6E6"/>
                </a:solidFill>
              </a:rPr>
              <a:t>MEDRESEÖNÜ İLKOKULU </a:t>
            </a:r>
            <a:r>
              <a:rPr lang="tr-TR" dirty="0">
                <a:ln>
                  <a:solidFill>
                    <a:srgbClr val="00B0F0"/>
                  </a:solidFill>
                </a:ln>
                <a:solidFill>
                  <a:srgbClr val="E7E6E6"/>
                </a:solidFill>
              </a:rPr>
              <a:t>MÜDÜRLÜĞÜ</a:t>
            </a:r>
            <a:endParaRPr lang="en-US" dirty="0">
              <a:ln>
                <a:solidFill>
                  <a:srgbClr val="00B0F0"/>
                </a:solidFill>
              </a:ln>
              <a:solidFill>
                <a:srgbClr val="E7E6E6"/>
              </a:solidFill>
            </a:endParaRPr>
          </a:p>
        </p:txBody>
      </p:sp>
      <p:pic>
        <p:nvPicPr>
          <p:cNvPr id="9" name="Picture 2" descr="C:\Users\BIMOSMAN\Desktop\Untitled-1 cop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3887" y="493932"/>
            <a:ext cx="1002463" cy="99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10">
            <a:extLst>
              <a:ext uri="{FF2B5EF4-FFF2-40B4-BE49-F238E27FC236}">
                <a16:creationId xmlns:a16="http://schemas.microsoft.com/office/drawing/2014/main" id="{822DA473-8DF1-4339-A685-15C807A104A1}"/>
              </a:ext>
            </a:extLst>
          </p:cNvPr>
          <p:cNvSpPr txBox="1">
            <a:spLocks noChangeArrowheads="1"/>
          </p:cNvSpPr>
          <p:nvPr/>
        </p:nvSpPr>
        <p:spPr bwMode="auto">
          <a:xfrm>
            <a:off x="36514" y="5076773"/>
            <a:ext cx="9142350" cy="706892"/>
          </a:xfrm>
          <a:prstGeom prst="rect">
            <a:avLst/>
          </a:prstGeom>
          <a:noFill/>
          <a:ln>
            <a:noFill/>
          </a:ln>
          <a:effectLst>
            <a:outerShdw dist="35921" dir="2700000" algn="ctr" rotWithShape="0">
              <a:sysClr val="window" lastClr="FFFFFF">
                <a:alpha val="50000"/>
              </a:sysClr>
            </a:outerShdw>
          </a:effectLst>
        </p:spPr>
        <p:txBody>
          <a:bodyPr lIns="144000" tIns="45228" rIns="90454" bIns="45228">
            <a:spAutoFit/>
          </a:bodyPr>
          <a:lstStyle>
            <a:lvl1pPr defTabSz="904875" eaLnBrk="0" hangingPunct="0">
              <a:defRPr sz="1600">
                <a:solidFill>
                  <a:schemeClr val="bg1"/>
                </a:solidFill>
                <a:latin typeface="Tahoma" pitchFamily="34" charset="0"/>
              </a:defRPr>
            </a:lvl1pPr>
            <a:lvl2pPr marL="735013" indent="-282575" defTabSz="904875" eaLnBrk="0" hangingPunct="0">
              <a:defRPr sz="1600">
                <a:solidFill>
                  <a:schemeClr val="bg1"/>
                </a:solidFill>
                <a:latin typeface="Tahoma" pitchFamily="34" charset="0"/>
              </a:defRPr>
            </a:lvl2pPr>
            <a:lvl3pPr marL="1131888" indent="-227013" defTabSz="904875" eaLnBrk="0" hangingPunct="0">
              <a:defRPr sz="1600">
                <a:solidFill>
                  <a:schemeClr val="bg1"/>
                </a:solidFill>
                <a:latin typeface="Tahoma" pitchFamily="34" charset="0"/>
              </a:defRPr>
            </a:lvl3pPr>
            <a:lvl4pPr marL="1581150" indent="-223838" defTabSz="904875" eaLnBrk="0" hangingPunct="0">
              <a:defRPr sz="1600">
                <a:solidFill>
                  <a:schemeClr val="bg1"/>
                </a:solidFill>
                <a:latin typeface="Tahoma" pitchFamily="34" charset="0"/>
              </a:defRPr>
            </a:lvl4pPr>
            <a:lvl5pPr marL="2035175" indent="-225425" defTabSz="904875" eaLnBrk="0" hangingPunct="0">
              <a:defRPr sz="1600">
                <a:solidFill>
                  <a:schemeClr val="bg1"/>
                </a:solidFill>
                <a:latin typeface="Tahoma" pitchFamily="34" charset="0"/>
              </a:defRPr>
            </a:lvl5pPr>
            <a:lvl6pPr marL="2492375" indent="-225425" defTabSz="904875" eaLnBrk="0" fontAlgn="base" hangingPunct="0">
              <a:spcBef>
                <a:spcPct val="0"/>
              </a:spcBef>
              <a:spcAft>
                <a:spcPct val="0"/>
              </a:spcAft>
              <a:defRPr sz="1600">
                <a:solidFill>
                  <a:schemeClr val="bg1"/>
                </a:solidFill>
                <a:latin typeface="Tahoma" pitchFamily="34" charset="0"/>
              </a:defRPr>
            </a:lvl6pPr>
            <a:lvl7pPr marL="2949575" indent="-225425" defTabSz="904875" eaLnBrk="0" fontAlgn="base" hangingPunct="0">
              <a:spcBef>
                <a:spcPct val="0"/>
              </a:spcBef>
              <a:spcAft>
                <a:spcPct val="0"/>
              </a:spcAft>
              <a:defRPr sz="1600">
                <a:solidFill>
                  <a:schemeClr val="bg1"/>
                </a:solidFill>
                <a:latin typeface="Tahoma" pitchFamily="34" charset="0"/>
              </a:defRPr>
            </a:lvl7pPr>
            <a:lvl8pPr marL="3406775" indent="-225425" defTabSz="904875" eaLnBrk="0" fontAlgn="base" hangingPunct="0">
              <a:spcBef>
                <a:spcPct val="0"/>
              </a:spcBef>
              <a:spcAft>
                <a:spcPct val="0"/>
              </a:spcAft>
              <a:defRPr sz="1600">
                <a:solidFill>
                  <a:schemeClr val="bg1"/>
                </a:solidFill>
                <a:latin typeface="Tahoma" pitchFamily="34" charset="0"/>
              </a:defRPr>
            </a:lvl8pPr>
            <a:lvl9pPr marL="3863975" indent="-225425" defTabSz="904875" eaLnBrk="0" fontAlgn="base" hangingPunct="0">
              <a:spcBef>
                <a:spcPct val="0"/>
              </a:spcBef>
              <a:spcAft>
                <a:spcPct val="0"/>
              </a:spcAft>
              <a:defRPr sz="1600">
                <a:solidFill>
                  <a:schemeClr val="bg1"/>
                </a:solidFill>
                <a:latin typeface="Tahoma" pitchFamily="34" charset="0"/>
              </a:defRPr>
            </a:lvl9pPr>
          </a:lstStyle>
          <a:p>
            <a:pPr marL="0" marR="0" lvl="0" indent="0" algn="ctr" defTabSz="904875" eaLnBrk="1" fontAlgn="auto" latinLnBrk="0" hangingPunct="1">
              <a:lnSpc>
                <a:spcPct val="100000"/>
              </a:lnSpc>
              <a:spcBef>
                <a:spcPts val="0"/>
              </a:spcBef>
              <a:spcAft>
                <a:spcPts val="0"/>
              </a:spcAft>
              <a:buClrTx/>
              <a:buSzTx/>
              <a:buFontTx/>
              <a:buNone/>
              <a:tabLst/>
              <a:defRPr/>
            </a:pPr>
            <a:r>
              <a:rPr kumimoji="0" lang="tr-TR" sz="4000" b="1" i="0" u="none" strike="noStrike" kern="0" cap="none" spc="0" normalizeH="0" baseline="0" noProof="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dist="38100" dir="2700000" algn="tl" rotWithShape="0">
                    <a:prstClr val="black">
                      <a:alpha val="40000"/>
                    </a:prstClr>
                  </a:outerShdw>
                </a:effectLst>
                <a:uLnTx/>
                <a:uFillTx/>
                <a:latin typeface="Arial Black" pitchFamily="34" charset="0"/>
              </a:rPr>
              <a:t>ARZ EDERİM</a:t>
            </a:r>
          </a:p>
        </p:txBody>
      </p:sp>
      <p:pic>
        <p:nvPicPr>
          <p:cNvPr id="12" name="Resim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51063" y="444975"/>
            <a:ext cx="879428" cy="879428"/>
          </a:xfrm>
          <a:prstGeom prst="rect">
            <a:avLst/>
          </a:prstGeom>
        </p:spPr>
      </p:pic>
      <p:pic>
        <p:nvPicPr>
          <p:cNvPr id="11" name="Resim 10"/>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2378024" y="1679978"/>
            <a:ext cx="3953108" cy="296433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408927566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amuk 5"/>
          <p:cNvSpPr/>
          <p:nvPr/>
        </p:nvSpPr>
        <p:spPr>
          <a:xfrm>
            <a:off x="746620" y="6627168"/>
            <a:ext cx="7659148" cy="230832"/>
          </a:xfrm>
          <a:prstGeom prst="trapezoid">
            <a:avLst>
              <a:gd name="adj" fmla="val 136428"/>
            </a:avLst>
          </a:prstGeom>
          <a:solidFill>
            <a:schemeClr val="accent5">
              <a:lumMod val="50000"/>
            </a:schemeClr>
          </a:solidFill>
          <a:ln w="3175">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Metin kutusu 6"/>
          <p:cNvSpPr txBox="1"/>
          <p:nvPr/>
        </p:nvSpPr>
        <p:spPr>
          <a:xfrm>
            <a:off x="2657827" y="6635557"/>
            <a:ext cx="3592650"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MEDRESEÖNÜ İLKOKULU</a:t>
            </a:r>
            <a:r>
              <a:rPr kumimoji="0" lang="tr-TR" sz="900" b="1" i="0" u="none" strike="noStrike" kern="1200" cap="none" spc="300" normalizeH="0" noProof="0" dirty="0" smtClean="0">
                <a:ln>
                  <a:noFill/>
                </a:ln>
                <a:solidFill>
                  <a:prstClr val="black"/>
                </a:solidFill>
                <a:effectLst/>
                <a:uLnTx/>
                <a:uFillTx/>
                <a:latin typeface="Calibri" panose="020F0502020204030204"/>
                <a:ea typeface="+mn-ea"/>
                <a:cs typeface="+mn-cs"/>
              </a:rPr>
              <a:t> </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MÜDÜRLÜĞÜ </a:t>
            </a: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sp>
        <p:nvSpPr>
          <p:cNvPr id="23" name="Rectangle 3">
            <a:extLst>
              <a:ext uri="{FF2B5EF4-FFF2-40B4-BE49-F238E27FC236}">
                <a16:creationId xmlns:a16="http://schemas.microsoft.com/office/drawing/2014/main" id="{09AA0DCD-5FCB-4616-8D76-A41A82BB3689}"/>
              </a:ext>
            </a:extLst>
          </p:cNvPr>
          <p:cNvSpPr>
            <a:spLocks noChangeArrowheads="1"/>
          </p:cNvSpPr>
          <p:nvPr/>
        </p:nvSpPr>
        <p:spPr bwMode="auto">
          <a:xfrm>
            <a:off x="0" y="1140383"/>
            <a:ext cx="2891246" cy="623616"/>
          </a:xfrm>
          <a:prstGeom prst="rect">
            <a:avLst/>
          </a:prstGeom>
          <a:noFill/>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lIns="89522" tIns="44762" rIns="89522" bIns="44762"/>
          <a:lstStyle/>
          <a:p>
            <a:pPr algn="just" defTabSz="895555" eaLnBrk="1" fontAlgn="auto" hangingPunct="1">
              <a:spcBef>
                <a:spcPts val="0"/>
              </a:spcBef>
              <a:spcAft>
                <a:spcPts val="0"/>
              </a:spcAft>
              <a:defRPr/>
            </a:pPr>
            <a:r>
              <a:rPr lang="tr-TR" sz="15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Mahalle Yüzölçümü: </a:t>
            </a:r>
          </a:p>
          <a:p>
            <a:pPr algn="just" defTabSz="895555" eaLnBrk="1" fontAlgn="auto" hangingPunct="1">
              <a:spcBef>
                <a:spcPts val="0"/>
              </a:spcBef>
              <a:spcAft>
                <a:spcPts val="0"/>
              </a:spcAft>
              <a:defRPr/>
            </a:pPr>
            <a:r>
              <a:rPr lang="tr-TR" sz="15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8259 </a:t>
            </a:r>
            <a:r>
              <a:rPr lang="tr-TR" sz="1500" b="1" dirty="0">
                <a:solidFill>
                  <a:schemeClr val="tx1"/>
                </a:solidFill>
                <a:effectLst>
                  <a:outerShdw blurRad="38100" dist="38100" dir="2700000" algn="tl">
                    <a:srgbClr val="000000">
                      <a:alpha val="43137"/>
                    </a:srgbClr>
                  </a:outerShdw>
                </a:effectLst>
                <a:latin typeface="Arial" pitchFamily="34" charset="0"/>
                <a:cs typeface="Arial" pitchFamily="34" charset="0"/>
              </a:rPr>
              <a:t>k</a:t>
            </a:r>
            <a:r>
              <a:rPr lang="tr-TR" sz="15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m</a:t>
            </a:r>
            <a:r>
              <a:rPr lang="tr-TR" sz="1500" b="1" dirty="0" smtClean="0">
                <a:solidFill>
                  <a:schemeClr val="tx1"/>
                </a:solidFill>
                <a:effectLst>
                  <a:outerShdw blurRad="38100" dist="38100" dir="2700000" algn="tl">
                    <a:srgbClr val="000000">
                      <a:alpha val="43137"/>
                    </a:srgbClr>
                  </a:outerShdw>
                </a:effectLst>
                <a:cs typeface="Calibri"/>
              </a:rPr>
              <a:t>²</a:t>
            </a:r>
            <a:r>
              <a:rPr lang="tr-TR" sz="15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endParaRPr lang="tr-TR" sz="1400" dirty="0">
              <a:solidFill>
                <a:schemeClr val="tx1"/>
              </a:solidFill>
              <a:latin typeface="Arial" pitchFamily="34" charset="0"/>
              <a:cs typeface="Arial" pitchFamily="34" charset="0"/>
            </a:endParaRPr>
          </a:p>
        </p:txBody>
      </p:sp>
      <p:sp>
        <p:nvSpPr>
          <p:cNvPr id="32" name="Rectangle 3">
            <a:extLst>
              <a:ext uri="{FF2B5EF4-FFF2-40B4-BE49-F238E27FC236}">
                <a16:creationId xmlns:a16="http://schemas.microsoft.com/office/drawing/2014/main" id="{2446DFA7-3A19-4E6D-BE04-28FF87D489CB}"/>
              </a:ext>
            </a:extLst>
          </p:cNvPr>
          <p:cNvSpPr>
            <a:spLocks noChangeArrowheads="1"/>
          </p:cNvSpPr>
          <p:nvPr/>
        </p:nvSpPr>
        <p:spPr bwMode="auto">
          <a:xfrm>
            <a:off x="6300151" y="1140383"/>
            <a:ext cx="2375797" cy="554437"/>
          </a:xfrm>
          <a:prstGeom prst="rect">
            <a:avLst/>
          </a:prstGeom>
          <a:noFill/>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lIns="89522" tIns="44762" rIns="89522" bIns="44762"/>
          <a:lstStyle/>
          <a:p>
            <a:pPr algn="just" defTabSz="895555" eaLnBrk="1" fontAlgn="auto" hangingPunct="1">
              <a:spcBef>
                <a:spcPts val="0"/>
              </a:spcBef>
              <a:spcAft>
                <a:spcPts val="0"/>
              </a:spcAft>
              <a:tabLst>
                <a:tab pos="2840637" algn="l"/>
              </a:tabLst>
              <a:defRPr/>
            </a:pPr>
            <a:r>
              <a:rPr lang="tr-TR" sz="15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Mahalle Nüfusu      1460</a:t>
            </a:r>
            <a:endParaRPr lang="tr-TR" sz="15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defTabSz="895555" eaLnBrk="1" fontAlgn="auto" hangingPunct="1">
              <a:spcBef>
                <a:spcPts val="0"/>
              </a:spcBef>
              <a:spcAft>
                <a:spcPts val="0"/>
              </a:spcAft>
              <a:tabLst>
                <a:tab pos="2840637" algn="l"/>
              </a:tabLst>
              <a:defRPr/>
            </a:pPr>
            <a:r>
              <a:rPr lang="tr-TR" sz="15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38" name="Rectangle 3">
            <a:extLst>
              <a:ext uri="{FF2B5EF4-FFF2-40B4-BE49-F238E27FC236}">
                <a16:creationId xmlns:a16="http://schemas.microsoft.com/office/drawing/2014/main" id="{CD2122A7-E15A-41EB-B9A8-CCB3291720EB}"/>
              </a:ext>
            </a:extLst>
          </p:cNvPr>
          <p:cNvSpPr>
            <a:spLocks noChangeArrowheads="1"/>
          </p:cNvSpPr>
          <p:nvPr/>
        </p:nvSpPr>
        <p:spPr bwMode="auto">
          <a:xfrm>
            <a:off x="1975118" y="3795450"/>
            <a:ext cx="4851806" cy="1857388"/>
          </a:xfrm>
          <a:prstGeom prst="rect">
            <a:avLst/>
          </a:prstGeom>
          <a:noFill/>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lIns="89522" tIns="44762" rIns="89522" bIns="44762"/>
          <a:lstStyle>
            <a:lvl1pPr defTabSz="895350" eaLnBrk="0" hangingPunct="0">
              <a:tabLst>
                <a:tab pos="2840038" algn="l"/>
              </a:tabLst>
              <a:defRPr>
                <a:solidFill>
                  <a:schemeClr val="tx1"/>
                </a:solidFill>
                <a:latin typeface="Calibri" pitchFamily="34" charset="0"/>
              </a:defRPr>
            </a:lvl1pPr>
            <a:lvl2pPr marL="742950" indent="-285750" defTabSz="895350" eaLnBrk="0" hangingPunct="0">
              <a:tabLst>
                <a:tab pos="2840038" algn="l"/>
              </a:tabLst>
              <a:defRPr>
                <a:solidFill>
                  <a:schemeClr val="tx1"/>
                </a:solidFill>
                <a:latin typeface="Calibri" pitchFamily="34" charset="0"/>
              </a:defRPr>
            </a:lvl2pPr>
            <a:lvl3pPr marL="1143000" indent="-228600" defTabSz="895350" eaLnBrk="0" hangingPunct="0">
              <a:tabLst>
                <a:tab pos="2840038" algn="l"/>
              </a:tabLst>
              <a:defRPr>
                <a:solidFill>
                  <a:schemeClr val="tx1"/>
                </a:solidFill>
                <a:latin typeface="Calibri" pitchFamily="34" charset="0"/>
              </a:defRPr>
            </a:lvl3pPr>
            <a:lvl4pPr marL="1600200" indent="-228600" defTabSz="895350" eaLnBrk="0" hangingPunct="0">
              <a:tabLst>
                <a:tab pos="2840038" algn="l"/>
              </a:tabLst>
              <a:defRPr>
                <a:solidFill>
                  <a:schemeClr val="tx1"/>
                </a:solidFill>
                <a:latin typeface="Calibri" pitchFamily="34" charset="0"/>
              </a:defRPr>
            </a:lvl4pPr>
            <a:lvl5pPr marL="2057400" indent="-228600" defTabSz="895350" eaLnBrk="0" hangingPunct="0">
              <a:tabLst>
                <a:tab pos="2840038" algn="l"/>
              </a:tabLst>
              <a:defRPr>
                <a:solidFill>
                  <a:schemeClr val="tx1"/>
                </a:solidFill>
                <a:latin typeface="Calibri" pitchFamily="34" charset="0"/>
              </a:defRPr>
            </a:lvl5pPr>
            <a:lvl6pPr marL="2514600" indent="-228600" defTabSz="895350" eaLnBrk="0" fontAlgn="base" hangingPunct="0">
              <a:spcBef>
                <a:spcPct val="0"/>
              </a:spcBef>
              <a:spcAft>
                <a:spcPct val="0"/>
              </a:spcAft>
              <a:tabLst>
                <a:tab pos="2840038" algn="l"/>
              </a:tabLst>
              <a:defRPr>
                <a:solidFill>
                  <a:schemeClr val="tx1"/>
                </a:solidFill>
                <a:latin typeface="Calibri" pitchFamily="34" charset="0"/>
              </a:defRPr>
            </a:lvl6pPr>
            <a:lvl7pPr marL="2971800" indent="-228600" defTabSz="895350" eaLnBrk="0" fontAlgn="base" hangingPunct="0">
              <a:spcBef>
                <a:spcPct val="0"/>
              </a:spcBef>
              <a:spcAft>
                <a:spcPct val="0"/>
              </a:spcAft>
              <a:tabLst>
                <a:tab pos="2840038" algn="l"/>
              </a:tabLst>
              <a:defRPr>
                <a:solidFill>
                  <a:schemeClr val="tx1"/>
                </a:solidFill>
                <a:latin typeface="Calibri" pitchFamily="34" charset="0"/>
              </a:defRPr>
            </a:lvl7pPr>
            <a:lvl8pPr marL="3429000" indent="-228600" defTabSz="895350" eaLnBrk="0" fontAlgn="base" hangingPunct="0">
              <a:spcBef>
                <a:spcPct val="0"/>
              </a:spcBef>
              <a:spcAft>
                <a:spcPct val="0"/>
              </a:spcAft>
              <a:tabLst>
                <a:tab pos="2840038" algn="l"/>
              </a:tabLst>
              <a:defRPr>
                <a:solidFill>
                  <a:schemeClr val="tx1"/>
                </a:solidFill>
                <a:latin typeface="Calibri" pitchFamily="34" charset="0"/>
              </a:defRPr>
            </a:lvl8pPr>
            <a:lvl9pPr marL="3886200" indent="-228600" defTabSz="895350" eaLnBrk="0" fontAlgn="base" hangingPunct="0">
              <a:spcBef>
                <a:spcPct val="0"/>
              </a:spcBef>
              <a:spcAft>
                <a:spcPct val="0"/>
              </a:spcAft>
              <a:tabLst>
                <a:tab pos="2840038" algn="l"/>
              </a:tabLst>
              <a:defRPr>
                <a:solidFill>
                  <a:schemeClr val="tx1"/>
                </a:solidFill>
                <a:latin typeface="Calibri" pitchFamily="34" charset="0"/>
              </a:defRPr>
            </a:lvl9pPr>
          </a:lstStyle>
          <a:p>
            <a:pPr algn="ctr" eaLnBrk="1" hangingPunct="1">
              <a:defRPr/>
            </a:pPr>
            <a:r>
              <a:rPr lang="tr-TR" sz="2400" b="1" dirty="0" smtClean="0">
                <a:effectLst>
                  <a:outerShdw blurRad="38100" dist="38100" dir="2700000" algn="tl">
                    <a:srgbClr val="1F497D"/>
                  </a:outerShdw>
                </a:effectLst>
                <a:latin typeface="Arial" charset="0"/>
                <a:cs typeface="Arial" charset="0"/>
              </a:rPr>
              <a:t>Vizyonumuz:  </a:t>
            </a:r>
            <a:endParaRPr lang="tr-TR" sz="2400" b="1" dirty="0">
              <a:effectLst>
                <a:outerShdw blurRad="38100" dist="38100" dir="2700000" algn="tl">
                  <a:srgbClr val="1F497D"/>
                </a:outerShdw>
              </a:effectLst>
              <a:latin typeface="Arial" charset="0"/>
              <a:cs typeface="Arial" charset="0"/>
            </a:endParaRPr>
          </a:p>
          <a:p>
            <a:pPr algn="just" eaLnBrk="1" hangingPunct="1">
              <a:defRPr/>
            </a:pPr>
            <a:r>
              <a:rPr lang="tr-TR" dirty="0"/>
              <a:t>Ü</a:t>
            </a:r>
            <a:r>
              <a:rPr lang="tr-TR" dirty="0" smtClean="0"/>
              <a:t>lkemizi çağdaş uygarlık seviyesine ulaştırmak için milli, manevi, ahlaki değerlere sahip, </a:t>
            </a:r>
            <a:r>
              <a:rPr lang="tr-TR" dirty="0" err="1" smtClean="0"/>
              <a:t>türk</a:t>
            </a:r>
            <a:r>
              <a:rPr lang="tr-TR" dirty="0" smtClean="0"/>
              <a:t> örf ve geleneklerini benimsemiş, teknolojinin her türlü imkanlarından yararlanarak çağdaş ve bilimsel araştırmalar yapabilen, öğrenmeyi öğrenen, problem çözebilme yeteneğine erişmiş bireyler yetiştirmektir</a:t>
            </a:r>
            <a:r>
              <a:rPr lang="tr-TR" sz="1500" b="1" dirty="0" smtClean="0">
                <a:effectLst>
                  <a:outerShdw blurRad="38100" dist="38100" dir="2700000" algn="tl">
                    <a:srgbClr val="1F497D"/>
                  </a:outerShdw>
                </a:effectLst>
                <a:latin typeface="Arial" charset="0"/>
                <a:cs typeface="Arial" charset="0"/>
              </a:rPr>
              <a:t>            </a:t>
            </a:r>
            <a:r>
              <a:rPr lang="tr-TR" sz="1500" b="1" dirty="0">
                <a:effectLst>
                  <a:outerShdw blurRad="38100" dist="38100" dir="2700000" algn="tl">
                    <a:srgbClr val="1F497D"/>
                  </a:outerShdw>
                </a:effectLst>
                <a:latin typeface="Arial" charset="0"/>
                <a:cs typeface="Arial" charset="0"/>
              </a:rPr>
              <a:t>	         </a:t>
            </a:r>
          </a:p>
        </p:txBody>
      </p:sp>
      <p:sp>
        <p:nvSpPr>
          <p:cNvPr id="15" name="Rectangle 3">
            <a:extLst>
              <a:ext uri="{FF2B5EF4-FFF2-40B4-BE49-F238E27FC236}">
                <a16:creationId xmlns:a16="http://schemas.microsoft.com/office/drawing/2014/main" id="{34DCA776-303C-426A-8A36-E9B171489A22}"/>
              </a:ext>
            </a:extLst>
          </p:cNvPr>
          <p:cNvSpPr>
            <a:spLocks noChangeArrowheads="1"/>
          </p:cNvSpPr>
          <p:nvPr/>
        </p:nvSpPr>
        <p:spPr bwMode="auto">
          <a:xfrm>
            <a:off x="1906896" y="1910593"/>
            <a:ext cx="5259370" cy="1763349"/>
          </a:xfrm>
          <a:prstGeom prst="rect">
            <a:avLst/>
          </a:prstGeom>
          <a:noFill/>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lIns="89522" tIns="44762" rIns="89522" bIns="44762"/>
          <a:lstStyle>
            <a:lvl1pPr defTabSz="895350" eaLnBrk="0" hangingPunct="0">
              <a:defRPr>
                <a:solidFill>
                  <a:schemeClr val="tx1"/>
                </a:solidFill>
                <a:latin typeface="Calibri" pitchFamily="34" charset="0"/>
              </a:defRPr>
            </a:lvl1pPr>
            <a:lvl2pPr marL="742950" indent="-285750" defTabSz="895350" eaLnBrk="0" hangingPunct="0">
              <a:defRPr>
                <a:solidFill>
                  <a:schemeClr val="tx1"/>
                </a:solidFill>
                <a:latin typeface="Calibri" pitchFamily="34" charset="0"/>
              </a:defRPr>
            </a:lvl2pPr>
            <a:lvl3pPr marL="1143000" indent="-228600" defTabSz="895350" eaLnBrk="0" hangingPunct="0">
              <a:defRPr>
                <a:solidFill>
                  <a:schemeClr val="tx1"/>
                </a:solidFill>
                <a:latin typeface="Calibri" pitchFamily="34" charset="0"/>
              </a:defRPr>
            </a:lvl3pPr>
            <a:lvl4pPr marL="1600200" indent="-228600" defTabSz="895350" eaLnBrk="0" hangingPunct="0">
              <a:defRPr>
                <a:solidFill>
                  <a:schemeClr val="tx1"/>
                </a:solidFill>
                <a:latin typeface="Calibri" pitchFamily="34" charset="0"/>
              </a:defRPr>
            </a:lvl4pPr>
            <a:lvl5pPr marL="2057400" indent="-228600" defTabSz="895350" eaLnBrk="0" hangingPunct="0">
              <a:defRPr>
                <a:solidFill>
                  <a:schemeClr val="tx1"/>
                </a:solidFill>
                <a:latin typeface="Calibri" pitchFamily="34" charset="0"/>
              </a:defRPr>
            </a:lvl5pPr>
            <a:lvl6pPr marL="2514600" indent="-228600" defTabSz="895350" eaLnBrk="0" fontAlgn="base" hangingPunct="0">
              <a:spcBef>
                <a:spcPct val="0"/>
              </a:spcBef>
              <a:spcAft>
                <a:spcPct val="0"/>
              </a:spcAft>
              <a:defRPr>
                <a:solidFill>
                  <a:schemeClr val="tx1"/>
                </a:solidFill>
                <a:latin typeface="Calibri" pitchFamily="34" charset="0"/>
              </a:defRPr>
            </a:lvl6pPr>
            <a:lvl7pPr marL="2971800" indent="-228600" defTabSz="895350" eaLnBrk="0" fontAlgn="base" hangingPunct="0">
              <a:spcBef>
                <a:spcPct val="0"/>
              </a:spcBef>
              <a:spcAft>
                <a:spcPct val="0"/>
              </a:spcAft>
              <a:defRPr>
                <a:solidFill>
                  <a:schemeClr val="tx1"/>
                </a:solidFill>
                <a:latin typeface="Calibri" pitchFamily="34" charset="0"/>
              </a:defRPr>
            </a:lvl7pPr>
            <a:lvl8pPr marL="3429000" indent="-228600" defTabSz="895350" eaLnBrk="0" fontAlgn="base" hangingPunct="0">
              <a:spcBef>
                <a:spcPct val="0"/>
              </a:spcBef>
              <a:spcAft>
                <a:spcPct val="0"/>
              </a:spcAft>
              <a:defRPr>
                <a:solidFill>
                  <a:schemeClr val="tx1"/>
                </a:solidFill>
                <a:latin typeface="Calibri" pitchFamily="34" charset="0"/>
              </a:defRPr>
            </a:lvl8pPr>
            <a:lvl9pPr marL="3886200" indent="-228600" defTabSz="895350" eaLnBrk="0" fontAlgn="base" hangingPunct="0">
              <a:spcBef>
                <a:spcPct val="0"/>
              </a:spcBef>
              <a:spcAft>
                <a:spcPct val="0"/>
              </a:spcAft>
              <a:defRPr>
                <a:solidFill>
                  <a:schemeClr val="tx1"/>
                </a:solidFill>
                <a:latin typeface="Calibri" pitchFamily="34" charset="0"/>
              </a:defRPr>
            </a:lvl9pPr>
          </a:lstStyle>
          <a:p>
            <a:pPr algn="ctr" eaLnBrk="1" hangingPunct="1">
              <a:defRPr/>
            </a:pPr>
            <a:r>
              <a:rPr lang="tr-TR" sz="2400" b="1" dirty="0" smtClean="0">
                <a:effectLst>
                  <a:outerShdw blurRad="38100" dist="38100" dir="2700000" algn="tl">
                    <a:srgbClr val="1F497D"/>
                  </a:outerShdw>
                </a:effectLst>
                <a:latin typeface="Arial" charset="0"/>
                <a:cs typeface="Arial" charset="0"/>
              </a:rPr>
              <a:t>Misyonumuz:</a:t>
            </a:r>
            <a:endParaRPr lang="tr-TR" sz="2400" b="1" dirty="0">
              <a:effectLst>
                <a:outerShdw blurRad="38100" dist="38100" dir="2700000" algn="tl">
                  <a:srgbClr val="1F497D"/>
                </a:outerShdw>
              </a:effectLst>
              <a:latin typeface="Arial" charset="0"/>
              <a:cs typeface="Arial" charset="0"/>
            </a:endParaRPr>
          </a:p>
          <a:p>
            <a:pPr eaLnBrk="1" hangingPunct="1">
              <a:defRPr/>
            </a:pPr>
            <a:r>
              <a:rPr lang="tr-TR" sz="1600" dirty="0" smtClean="0"/>
              <a:t>Her gün daha iyiye ulaşmak için çalışan, herkesin destek olduğu, her öğrencinin başardığı ve tüm imkansızlıklarını yenmiş bir okul olmak.</a:t>
            </a:r>
            <a:r>
              <a:rPr lang="tr-TR" sz="1400" b="1" dirty="0" smtClean="0">
                <a:effectLst>
                  <a:outerShdw blurRad="38100" dist="38100" dir="2700000" algn="tl">
                    <a:srgbClr val="1F497D"/>
                  </a:outerShdw>
                </a:effectLst>
                <a:latin typeface="Arial" charset="0"/>
                <a:cs typeface="Arial" charset="0"/>
              </a:rPr>
              <a:t>	</a:t>
            </a:r>
            <a:r>
              <a:rPr lang="tr-TR" sz="1500" b="1" dirty="0" smtClean="0">
                <a:effectLst>
                  <a:outerShdw blurRad="38100" dist="38100" dir="2700000" algn="tl">
                    <a:srgbClr val="1F497D"/>
                  </a:outerShdw>
                </a:effectLst>
                <a:latin typeface="Arial" charset="0"/>
                <a:cs typeface="Arial" charset="0"/>
              </a:rPr>
              <a:t>       </a:t>
            </a:r>
            <a:r>
              <a:rPr lang="tr-TR" sz="1500" b="1" dirty="0">
                <a:effectLst>
                  <a:outerShdw blurRad="38100" dist="38100" dir="2700000" algn="tl">
                    <a:srgbClr val="1F497D"/>
                  </a:outerShdw>
                </a:effectLst>
                <a:latin typeface="Arial" charset="0"/>
                <a:cs typeface="Arial" charset="0"/>
              </a:rPr>
              <a:t>	</a:t>
            </a:r>
          </a:p>
        </p:txBody>
      </p:sp>
      <p:sp>
        <p:nvSpPr>
          <p:cNvPr id="17" name="Dikdörtgen 1"/>
          <p:cNvSpPr/>
          <p:nvPr/>
        </p:nvSpPr>
        <p:spPr>
          <a:xfrm>
            <a:off x="1102370" y="-5828"/>
            <a:ext cx="6947647" cy="461665"/>
          </a:xfrm>
          <a:prstGeom prst="rect">
            <a:avLst/>
          </a:prstGeom>
        </p:spPr>
        <p:txBody>
          <a:bodyPr wrap="square">
            <a:spAutoFit/>
          </a:bodyPr>
          <a:lstStyle/>
          <a:p>
            <a:pPr algn="ctr">
              <a:defRPr/>
            </a:pPr>
            <a:r>
              <a:rPr kumimoji="1" lang="tr-TR" sz="2400" dirty="0" smtClean="0">
                <a:ln w="0"/>
                <a:solidFill>
                  <a:schemeClr val="bg1"/>
                </a:solidFill>
                <a:effectLst>
                  <a:outerShdw blurRad="38100" dist="19050" dir="2700000" algn="tl" rotWithShape="0">
                    <a:schemeClr val="dk1">
                      <a:alpha val="40000"/>
                    </a:schemeClr>
                  </a:outerShdw>
                </a:effectLst>
                <a:latin typeface="Arial Black" pitchFamily="34" charset="0"/>
              </a:rPr>
              <a:t>MİSYONUMUZ-VİZYONUMUZ</a:t>
            </a:r>
            <a:r>
              <a:rPr kumimoji="1" lang="tr-TR" dirty="0" smtClean="0">
                <a:ln w="0"/>
                <a:effectLst>
                  <a:outerShdw blurRad="38100" dist="19050" dir="2700000" algn="tl" rotWithShape="0">
                    <a:schemeClr val="dk1">
                      <a:alpha val="40000"/>
                    </a:schemeClr>
                  </a:outerShdw>
                </a:effectLst>
                <a:latin typeface="Arial Black" pitchFamily="34" charset="0"/>
              </a:rPr>
              <a:t> </a:t>
            </a:r>
            <a:endParaRPr kumimoji="1" lang="tr-TR" dirty="0">
              <a:ln w="0"/>
              <a:effectLst>
                <a:outerShdw blurRad="38100" dist="19050" dir="2700000" algn="tl" rotWithShape="0">
                  <a:schemeClr val="dk1">
                    <a:alpha val="40000"/>
                  </a:schemeClr>
                </a:outerShdw>
              </a:effectLst>
              <a:latin typeface="Arial Black" pitchFamily="34" charset="0"/>
            </a:endParaRPr>
          </a:p>
        </p:txBody>
      </p:sp>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3836" y="577345"/>
            <a:ext cx="954369" cy="954369"/>
          </a:xfrm>
          <a:prstGeom prst="rect">
            <a:avLst/>
          </a:prstGeom>
        </p:spPr>
      </p:pic>
      <p:pic>
        <p:nvPicPr>
          <p:cNvPr id="3" name="Resim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18983"/>
            <a:ext cx="1861065" cy="140509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4" name="Resim 3"/>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7106778" y="1945882"/>
            <a:ext cx="1873770" cy="140509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9" name="Resim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4650377"/>
            <a:ext cx="1867113" cy="133456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0" name="Resim 9"/>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7119485" y="4433101"/>
            <a:ext cx="1861063" cy="139119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17925994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amuk 5"/>
          <p:cNvSpPr/>
          <p:nvPr/>
        </p:nvSpPr>
        <p:spPr>
          <a:xfrm>
            <a:off x="746620" y="6627168"/>
            <a:ext cx="7659148" cy="230832"/>
          </a:xfrm>
          <a:prstGeom prst="trapezoid">
            <a:avLst>
              <a:gd name="adj" fmla="val 136428"/>
            </a:avLst>
          </a:prstGeom>
          <a:solidFill>
            <a:schemeClr val="accent5">
              <a:lumMod val="50000"/>
            </a:schemeClr>
          </a:solidFill>
          <a:ln w="3175">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Metin kutusu 6"/>
          <p:cNvSpPr txBox="1"/>
          <p:nvPr/>
        </p:nvSpPr>
        <p:spPr>
          <a:xfrm>
            <a:off x="2657827" y="6635557"/>
            <a:ext cx="3592650"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MEDRESEÖNÜ İLKOKULU</a:t>
            </a:r>
            <a:r>
              <a:rPr kumimoji="0" lang="tr-TR" sz="900" b="1" i="0" u="none" strike="noStrike" kern="1200" cap="none" spc="300" normalizeH="0" noProof="0" dirty="0" smtClean="0">
                <a:ln>
                  <a:noFill/>
                </a:ln>
                <a:solidFill>
                  <a:prstClr val="black"/>
                </a:solidFill>
                <a:effectLst/>
                <a:uLnTx/>
                <a:uFillTx/>
                <a:latin typeface="Calibri" panose="020F0502020204030204"/>
                <a:ea typeface="+mn-ea"/>
                <a:cs typeface="+mn-cs"/>
              </a:rPr>
              <a:t> </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MÜDÜRLÜĞÜ </a:t>
            </a: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sp>
        <p:nvSpPr>
          <p:cNvPr id="8" name="Dikdörtgen 7"/>
          <p:cNvSpPr/>
          <p:nvPr/>
        </p:nvSpPr>
        <p:spPr>
          <a:xfrm>
            <a:off x="1042277" y="961066"/>
            <a:ext cx="7156272" cy="507831"/>
          </a:xfrm>
          <a:prstGeom prst="rect">
            <a:avLst/>
          </a:prstGeom>
          <a:solidFill>
            <a:srgbClr val="F575EF"/>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lnSpc>
                <a:spcPct val="150000"/>
              </a:lnSpc>
              <a:spcAft>
                <a:spcPts val="0"/>
              </a:spcAft>
            </a:pPr>
            <a:r>
              <a:rPr lang="tr-TR" b="1" dirty="0">
                <a:ea typeface="Times New Roman"/>
              </a:rPr>
              <a:t>DEĞER VE </a:t>
            </a:r>
            <a:r>
              <a:rPr lang="tr-TR" b="1" dirty="0" smtClean="0">
                <a:ea typeface="Times New Roman"/>
              </a:rPr>
              <a:t>İLKELERİMİZ</a:t>
            </a:r>
            <a:endParaRPr lang="tr-TR" sz="1600" dirty="0">
              <a:latin typeface="Times New Roman"/>
              <a:ea typeface="Times New Roman"/>
            </a:endParaRPr>
          </a:p>
        </p:txBody>
      </p:sp>
      <p:sp>
        <p:nvSpPr>
          <p:cNvPr id="9" name="Dikdörtgen 8"/>
          <p:cNvSpPr/>
          <p:nvPr/>
        </p:nvSpPr>
        <p:spPr>
          <a:xfrm>
            <a:off x="1042277" y="1449951"/>
            <a:ext cx="7156272" cy="4616648"/>
          </a:xfrm>
          <a:prstGeom prst="rect">
            <a:avLst/>
          </a:prstGeom>
          <a:solidFill>
            <a:srgbClr val="79DCFF"/>
          </a:solidFill>
        </p:spPr>
        <p:style>
          <a:lnRef idx="1">
            <a:schemeClr val="accent1"/>
          </a:lnRef>
          <a:fillRef idx="2">
            <a:schemeClr val="accent1"/>
          </a:fillRef>
          <a:effectRef idx="1">
            <a:schemeClr val="accent1"/>
          </a:effectRef>
          <a:fontRef idx="minor">
            <a:schemeClr val="dk1"/>
          </a:fontRef>
        </p:style>
        <p:txBody>
          <a:bodyPr wrap="square">
            <a:spAutoFit/>
          </a:bodyPr>
          <a:lstStyle/>
          <a:p>
            <a:pPr marL="88900" indent="177800" algn="just">
              <a:lnSpc>
                <a:spcPct val="150000"/>
              </a:lnSpc>
              <a:buBlip>
                <a:blip r:embed="rId3"/>
              </a:buBlip>
              <a:tabLst>
                <a:tab pos="88900" algn="l"/>
              </a:tabLst>
            </a:pPr>
            <a:r>
              <a:rPr lang="tr-TR" sz="1400" dirty="0" smtClean="0"/>
              <a:t>Genellik </a:t>
            </a:r>
            <a:r>
              <a:rPr lang="tr-TR" sz="1400" dirty="0"/>
              <a:t>ve eşitlik</a:t>
            </a:r>
            <a:r>
              <a:rPr lang="tr-TR" sz="1400" dirty="0" smtClean="0"/>
              <a:t>,</a:t>
            </a:r>
            <a:endParaRPr lang="tr-TR" sz="1400" dirty="0" smtClean="0">
              <a:latin typeface="Times New Roman"/>
              <a:ea typeface="Times New Roman"/>
            </a:endParaRPr>
          </a:p>
          <a:p>
            <a:pPr marL="88900" lvl="0" indent="177800" algn="just">
              <a:lnSpc>
                <a:spcPct val="150000"/>
              </a:lnSpc>
              <a:spcAft>
                <a:spcPts val="0"/>
              </a:spcAft>
              <a:buFont typeface="Symbol"/>
              <a:buBlip>
                <a:blip r:embed="rId3"/>
              </a:buBlip>
              <a:tabLst>
                <a:tab pos="88900" algn="l"/>
              </a:tabLst>
            </a:pPr>
            <a:r>
              <a:rPr lang="tr-TR" sz="1400" dirty="0" err="1" smtClean="0"/>
              <a:t>Planlılık</a:t>
            </a:r>
            <a:endParaRPr lang="tr-TR" sz="1400" dirty="0" smtClean="0">
              <a:effectLst/>
              <a:latin typeface="Times New Roman"/>
              <a:ea typeface="Times New Roman"/>
            </a:endParaRPr>
          </a:p>
          <a:p>
            <a:pPr marL="88900" indent="177800" algn="just">
              <a:lnSpc>
                <a:spcPct val="150000"/>
              </a:lnSpc>
              <a:buBlip>
                <a:blip r:embed="rId3"/>
              </a:buBlip>
              <a:tabLst>
                <a:tab pos="88900" algn="l"/>
              </a:tabLst>
            </a:pPr>
            <a:r>
              <a:rPr lang="tr-TR" sz="1400" dirty="0" smtClean="0"/>
              <a:t>Ferdin </a:t>
            </a:r>
            <a:r>
              <a:rPr lang="tr-TR" sz="1400" dirty="0"/>
              <a:t>ve toplumun ihtiyaçları,</a:t>
            </a:r>
          </a:p>
          <a:p>
            <a:pPr marL="88900" lvl="0" indent="177800" algn="just">
              <a:lnSpc>
                <a:spcPct val="150000"/>
              </a:lnSpc>
              <a:spcAft>
                <a:spcPts val="0"/>
              </a:spcAft>
              <a:buFont typeface="Symbol"/>
              <a:buBlip>
                <a:blip r:embed="rId3"/>
              </a:buBlip>
              <a:tabLst>
                <a:tab pos="88900" algn="l"/>
              </a:tabLst>
            </a:pPr>
            <a:r>
              <a:rPr lang="tr-TR" sz="1400" dirty="0"/>
              <a:t>Yöneltme</a:t>
            </a:r>
            <a:endParaRPr lang="tr-TR" sz="1400" dirty="0" smtClean="0">
              <a:latin typeface="Times New Roman"/>
              <a:ea typeface="Times New Roman"/>
            </a:endParaRPr>
          </a:p>
          <a:p>
            <a:pPr marL="88900" lvl="0" indent="177800" algn="just">
              <a:lnSpc>
                <a:spcPct val="150000"/>
              </a:lnSpc>
              <a:spcAft>
                <a:spcPts val="0"/>
              </a:spcAft>
              <a:buFont typeface="Symbol"/>
              <a:buBlip>
                <a:blip r:embed="rId3"/>
              </a:buBlip>
              <a:tabLst>
                <a:tab pos="88900" algn="l"/>
              </a:tabLst>
            </a:pPr>
            <a:r>
              <a:rPr lang="tr-TR" sz="1400" dirty="0" smtClean="0"/>
              <a:t>Eğitim </a:t>
            </a:r>
            <a:r>
              <a:rPr lang="tr-TR" sz="1400" dirty="0"/>
              <a:t>Hakkı</a:t>
            </a:r>
            <a:endParaRPr lang="tr-TR" sz="1400" dirty="0" smtClean="0">
              <a:effectLst/>
              <a:latin typeface="Times New Roman"/>
              <a:ea typeface="Times New Roman"/>
            </a:endParaRPr>
          </a:p>
          <a:p>
            <a:pPr marL="88900" lvl="0" indent="177800" algn="just">
              <a:lnSpc>
                <a:spcPct val="150000"/>
              </a:lnSpc>
              <a:spcAft>
                <a:spcPts val="0"/>
              </a:spcAft>
              <a:buFont typeface="Symbol"/>
              <a:buBlip>
                <a:blip r:embed="rId3"/>
              </a:buBlip>
              <a:tabLst>
                <a:tab pos="88900" algn="l"/>
              </a:tabLst>
            </a:pPr>
            <a:r>
              <a:rPr lang="tr-TR" sz="1400" dirty="0" smtClean="0"/>
              <a:t>Fırsat </a:t>
            </a:r>
            <a:r>
              <a:rPr lang="tr-TR" sz="1400" dirty="0"/>
              <a:t>ve İmkân Eşitliği</a:t>
            </a:r>
            <a:endParaRPr lang="tr-TR" sz="1400" dirty="0" smtClean="0">
              <a:latin typeface="Times New Roman"/>
              <a:ea typeface="Times New Roman"/>
            </a:endParaRPr>
          </a:p>
          <a:p>
            <a:pPr marL="88900" lvl="0" indent="177800" algn="just">
              <a:lnSpc>
                <a:spcPct val="150000"/>
              </a:lnSpc>
              <a:spcAft>
                <a:spcPts val="0"/>
              </a:spcAft>
              <a:buFont typeface="Symbol"/>
              <a:buBlip>
                <a:blip r:embed="rId3"/>
              </a:buBlip>
              <a:tabLst>
                <a:tab pos="88900" algn="l"/>
              </a:tabLst>
            </a:pPr>
            <a:r>
              <a:rPr lang="tr-TR" sz="1400" dirty="0"/>
              <a:t>Süreklilik</a:t>
            </a:r>
            <a:endParaRPr lang="tr-TR" sz="1400" dirty="0">
              <a:effectLst/>
              <a:latin typeface="Times New Roman"/>
              <a:ea typeface="Times New Roman"/>
            </a:endParaRPr>
          </a:p>
          <a:p>
            <a:pPr marL="88900" indent="177800" algn="just">
              <a:lnSpc>
                <a:spcPct val="150000"/>
              </a:lnSpc>
              <a:buBlip>
                <a:blip r:embed="rId3"/>
              </a:buBlip>
              <a:tabLst>
                <a:tab pos="88900" algn="l"/>
              </a:tabLst>
            </a:pPr>
            <a:r>
              <a:rPr lang="tr-TR" sz="1400" dirty="0" smtClean="0"/>
              <a:t>Atatürk </a:t>
            </a:r>
            <a:r>
              <a:rPr lang="tr-TR" sz="1400" dirty="0"/>
              <a:t>İnkılâp ve İlkeleri ve Atatürk Milliyetçiliği,</a:t>
            </a:r>
          </a:p>
          <a:p>
            <a:pPr marL="88900" lvl="0" indent="177800" algn="just">
              <a:lnSpc>
                <a:spcPct val="150000"/>
              </a:lnSpc>
              <a:spcAft>
                <a:spcPts val="0"/>
              </a:spcAft>
              <a:buFont typeface="Symbol"/>
              <a:buBlip>
                <a:blip r:embed="rId3"/>
              </a:buBlip>
              <a:tabLst>
                <a:tab pos="88900" algn="l"/>
              </a:tabLst>
            </a:pPr>
            <a:r>
              <a:rPr lang="tr-TR" sz="1400" dirty="0"/>
              <a:t>Demokrasi Eğitimi</a:t>
            </a:r>
            <a:endParaRPr lang="tr-TR" sz="1400" dirty="0" smtClean="0">
              <a:latin typeface="Times New Roman"/>
              <a:ea typeface="Times New Roman"/>
            </a:endParaRPr>
          </a:p>
          <a:p>
            <a:pPr marL="88900" lvl="0" indent="177800" algn="just">
              <a:lnSpc>
                <a:spcPct val="150000"/>
              </a:lnSpc>
              <a:spcAft>
                <a:spcPts val="0"/>
              </a:spcAft>
              <a:buFont typeface="Symbol"/>
              <a:buBlip>
                <a:blip r:embed="rId3"/>
              </a:buBlip>
              <a:tabLst>
                <a:tab pos="88900" algn="l"/>
              </a:tabLst>
            </a:pPr>
            <a:r>
              <a:rPr lang="tr-TR" sz="1400" dirty="0" smtClean="0"/>
              <a:t>Laiklik</a:t>
            </a:r>
          </a:p>
          <a:p>
            <a:pPr marL="88900" lvl="0" indent="177800" algn="just">
              <a:lnSpc>
                <a:spcPct val="150000"/>
              </a:lnSpc>
              <a:spcAft>
                <a:spcPts val="0"/>
              </a:spcAft>
              <a:buFont typeface="Symbol"/>
              <a:buBlip>
                <a:blip r:embed="rId3"/>
              </a:buBlip>
              <a:tabLst>
                <a:tab pos="88900" algn="l"/>
              </a:tabLst>
            </a:pPr>
            <a:r>
              <a:rPr lang="tr-TR" sz="1400" dirty="0" smtClean="0"/>
              <a:t>Bilimsellik</a:t>
            </a:r>
          </a:p>
          <a:p>
            <a:pPr marL="88900" lvl="0" indent="177800" algn="just">
              <a:lnSpc>
                <a:spcPct val="150000"/>
              </a:lnSpc>
              <a:spcAft>
                <a:spcPts val="0"/>
              </a:spcAft>
              <a:buFont typeface="Symbol"/>
              <a:buBlip>
                <a:blip r:embed="rId3"/>
              </a:buBlip>
              <a:tabLst>
                <a:tab pos="88900" algn="l"/>
              </a:tabLst>
            </a:pPr>
            <a:r>
              <a:rPr lang="tr-TR" sz="1400" dirty="0"/>
              <a:t>Karma </a:t>
            </a:r>
            <a:r>
              <a:rPr lang="tr-TR" sz="1400" dirty="0" smtClean="0"/>
              <a:t>Eğitim</a:t>
            </a:r>
          </a:p>
          <a:p>
            <a:pPr marL="88900" indent="177800" algn="just">
              <a:lnSpc>
                <a:spcPct val="150000"/>
              </a:lnSpc>
              <a:buBlip>
                <a:blip r:embed="rId3"/>
              </a:buBlip>
              <a:tabLst>
                <a:tab pos="88900" algn="l"/>
              </a:tabLst>
            </a:pPr>
            <a:r>
              <a:rPr lang="tr-TR" sz="1400" dirty="0"/>
              <a:t>Okul ve ailenin işbirliği</a:t>
            </a:r>
            <a:r>
              <a:rPr lang="tr-TR" sz="1400" dirty="0" smtClean="0"/>
              <a:t>,</a:t>
            </a:r>
          </a:p>
          <a:p>
            <a:pPr marL="88900" indent="177800" algn="just">
              <a:lnSpc>
                <a:spcPct val="150000"/>
              </a:lnSpc>
              <a:buBlip>
                <a:blip r:embed="rId3"/>
              </a:buBlip>
              <a:tabLst>
                <a:tab pos="88900" algn="l"/>
              </a:tabLst>
            </a:pPr>
            <a:r>
              <a:rPr lang="tr-TR" sz="1400" dirty="0"/>
              <a:t>Her yerde </a:t>
            </a:r>
            <a:r>
              <a:rPr lang="tr-TR" sz="1400" dirty="0" smtClean="0"/>
              <a:t>Eğitim</a:t>
            </a:r>
            <a:endParaRPr lang="tr-TR" sz="1400" dirty="0">
              <a:effectLst/>
              <a:latin typeface="Times New Roman"/>
              <a:ea typeface="Times New Roman"/>
            </a:endParaRPr>
          </a:p>
        </p:txBody>
      </p:sp>
    </p:spTree>
    <p:extLst>
      <p:ext uri="{BB962C8B-B14F-4D97-AF65-F5344CB8AC3E}">
        <p14:creationId xmlns:p14="http://schemas.microsoft.com/office/powerpoint/2010/main" val="53614409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amuk 5"/>
          <p:cNvSpPr/>
          <p:nvPr/>
        </p:nvSpPr>
        <p:spPr>
          <a:xfrm>
            <a:off x="746620" y="6627168"/>
            <a:ext cx="7659148" cy="230832"/>
          </a:xfrm>
          <a:prstGeom prst="trapezoid">
            <a:avLst>
              <a:gd name="adj" fmla="val 136428"/>
            </a:avLst>
          </a:prstGeom>
          <a:solidFill>
            <a:schemeClr val="accent5">
              <a:lumMod val="50000"/>
            </a:schemeClr>
          </a:solidFill>
          <a:ln w="3175">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Metin kutusu 6"/>
          <p:cNvSpPr txBox="1"/>
          <p:nvPr/>
        </p:nvSpPr>
        <p:spPr>
          <a:xfrm>
            <a:off x="2657827" y="6635557"/>
            <a:ext cx="3592650"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MEDRESEÖNÜ İLKOKULU</a:t>
            </a:r>
            <a:r>
              <a:rPr kumimoji="0" lang="tr-TR" sz="900" b="1" i="0" u="none" strike="noStrike" kern="1200" cap="none" spc="300" normalizeH="0" noProof="0" dirty="0" smtClean="0">
                <a:ln>
                  <a:noFill/>
                </a:ln>
                <a:solidFill>
                  <a:prstClr val="black"/>
                </a:solidFill>
                <a:effectLst/>
                <a:uLnTx/>
                <a:uFillTx/>
                <a:latin typeface="Calibri" panose="020F0502020204030204"/>
                <a:ea typeface="+mn-ea"/>
                <a:cs typeface="+mn-cs"/>
              </a:rPr>
              <a:t> </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MÜDÜRLÜĞÜ </a:t>
            </a: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8583" y="80956"/>
            <a:ext cx="954369" cy="954369"/>
          </a:xfrm>
          <a:prstGeom prst="rect">
            <a:avLst/>
          </a:prstGeom>
        </p:spPr>
      </p:pic>
      <p:sp>
        <p:nvSpPr>
          <p:cNvPr id="5" name="Dikdörtgen 4"/>
          <p:cNvSpPr/>
          <p:nvPr/>
        </p:nvSpPr>
        <p:spPr>
          <a:xfrm>
            <a:off x="1288869" y="1199757"/>
            <a:ext cx="7116899" cy="4893647"/>
          </a:xfrm>
          <a:prstGeom prst="rect">
            <a:avLst/>
          </a:prstGeom>
        </p:spPr>
        <p:txBody>
          <a:bodyPr wrap="square">
            <a:spAutoFit/>
          </a:bodyPr>
          <a:lstStyle/>
          <a:p>
            <a:pPr algn="just"/>
            <a:r>
              <a:rPr lang="tr-TR" sz="1200" b="1" dirty="0">
                <a:solidFill>
                  <a:srgbClr val="7B868F"/>
                </a:solidFill>
                <a:latin typeface="Times New Roman" panose="02020603050405020304" pitchFamily="18" charset="0"/>
                <a:cs typeface="Times New Roman" panose="02020603050405020304" pitchFamily="18" charset="0"/>
              </a:rPr>
              <a:t> </a:t>
            </a:r>
            <a:endParaRPr lang="tr-TR" sz="1200" dirty="0">
              <a:solidFill>
                <a:srgbClr val="7B868F"/>
              </a:solidFill>
              <a:latin typeface="Times New Roman" panose="02020603050405020304" pitchFamily="18" charset="0"/>
              <a:cs typeface="Times New Roman" panose="02020603050405020304" pitchFamily="18" charset="0"/>
            </a:endParaRPr>
          </a:p>
          <a:p>
            <a:pPr algn="just"/>
            <a:r>
              <a:rPr lang="tr-TR" sz="1200" b="1" dirty="0" smtClean="0">
                <a:solidFill>
                  <a:srgbClr val="7B868F"/>
                </a:solidFill>
                <a:latin typeface="Times New Roman" panose="02020603050405020304" pitchFamily="18" charset="0"/>
                <a:cs typeface="Times New Roman" panose="02020603050405020304" pitchFamily="18" charset="0"/>
              </a:rPr>
              <a:t>	</a:t>
            </a:r>
            <a:r>
              <a:rPr lang="tr-TR" sz="1200" b="1" dirty="0" smtClean="0">
                <a:latin typeface="Times New Roman" panose="02020603050405020304" pitchFamily="18" charset="0"/>
                <a:cs typeface="Times New Roman" panose="02020603050405020304" pitchFamily="18" charset="0"/>
              </a:rPr>
              <a:t>Medreseönü İlkokulu, </a:t>
            </a:r>
            <a:r>
              <a:rPr lang="tr-TR" sz="1200" b="1" dirty="0">
                <a:latin typeface="Times New Roman" panose="02020603050405020304" pitchFamily="18" charset="0"/>
                <a:cs typeface="Times New Roman" panose="02020603050405020304" pitchFamily="18" charset="0"/>
              </a:rPr>
              <a:t>eğitim-öğretim faaliyetlerine Doğanlı Köyü İlkokulu ismi ile 1946–1947 öğretim yılında başladı. 1946 yılında Doğanlı Köyü İlkokulu yapıldı. Köyün adı okulumuza verilmiştir. Yapılan okul binası 22 yıl eğitim-öğretime hizmet etti.1970 yılında ilkokulun yerine ortaokul binası yapıldı. Ortaokul 1972–1973 Eğitim-öğretim yılında hizmete açıldı. 1970 yılında şimdiki okul binası yapıldı. Yeterli olmaması nedeniyle 1974 yılında ek bina yapılmıştır.</a:t>
            </a:r>
            <a:endParaRPr lang="tr-TR" sz="1200" dirty="0">
              <a:latin typeface="Times New Roman" panose="02020603050405020304" pitchFamily="18" charset="0"/>
              <a:cs typeface="Times New Roman" panose="02020603050405020304" pitchFamily="18" charset="0"/>
            </a:endParaRPr>
          </a:p>
          <a:p>
            <a:pPr algn="just"/>
            <a:r>
              <a:rPr lang="tr-TR" sz="1200" b="1" dirty="0">
                <a:latin typeface="Times New Roman" panose="02020603050405020304" pitchFamily="18" charset="0"/>
                <a:cs typeface="Times New Roman" panose="02020603050405020304" pitchFamily="18" charset="0"/>
              </a:rPr>
              <a:t> </a:t>
            </a:r>
            <a:endParaRPr lang="tr-TR" sz="1200" dirty="0">
              <a:latin typeface="Times New Roman" panose="02020603050405020304" pitchFamily="18" charset="0"/>
              <a:cs typeface="Times New Roman" panose="02020603050405020304" pitchFamily="18" charset="0"/>
            </a:endParaRPr>
          </a:p>
          <a:p>
            <a:pPr algn="just"/>
            <a:r>
              <a:rPr lang="tr-TR" sz="1200" b="1" dirty="0" smtClean="0">
                <a:latin typeface="Times New Roman" panose="02020603050405020304" pitchFamily="18" charset="0"/>
                <a:cs typeface="Times New Roman" panose="02020603050405020304" pitchFamily="18" charset="0"/>
              </a:rPr>
              <a:t>	1997–1998 </a:t>
            </a:r>
            <a:r>
              <a:rPr lang="tr-TR" sz="1200" b="1" dirty="0">
                <a:latin typeface="Times New Roman" panose="02020603050405020304" pitchFamily="18" charset="0"/>
                <a:cs typeface="Times New Roman" panose="02020603050405020304" pitchFamily="18" charset="0"/>
              </a:rPr>
              <a:t>Eğitim-öğretim yılında 8 yıllık zorunlu eğitime geçildi, Medreseönü Lisesi'nden 5 derslik daha alınarak eğitim-öğretim yapılmıştır. 2006-2007 eğitim-öğretim yılında Medreseönü Lisesinin öğrenci azlığı nedeniyle kapanmasından sonra, lise binası İlköğretim okuluna tahsis edilmiştir.</a:t>
            </a:r>
            <a:endParaRPr lang="tr-TR" sz="1200" dirty="0">
              <a:latin typeface="Times New Roman" panose="02020603050405020304" pitchFamily="18" charset="0"/>
              <a:cs typeface="Times New Roman" panose="02020603050405020304" pitchFamily="18" charset="0"/>
            </a:endParaRPr>
          </a:p>
          <a:p>
            <a:pPr algn="just"/>
            <a:r>
              <a:rPr lang="tr-TR" sz="1200" b="1" dirty="0">
                <a:latin typeface="Times New Roman" panose="02020603050405020304" pitchFamily="18" charset="0"/>
                <a:cs typeface="Times New Roman" panose="02020603050405020304" pitchFamily="18" charset="0"/>
              </a:rPr>
              <a:t> </a:t>
            </a:r>
            <a:endParaRPr lang="tr-TR" sz="1200" dirty="0">
              <a:latin typeface="Times New Roman" panose="02020603050405020304" pitchFamily="18" charset="0"/>
              <a:cs typeface="Times New Roman" panose="02020603050405020304" pitchFamily="18" charset="0"/>
            </a:endParaRPr>
          </a:p>
          <a:p>
            <a:pPr algn="just"/>
            <a:r>
              <a:rPr lang="tr-TR" sz="1200" b="1" dirty="0" smtClean="0">
                <a:latin typeface="Times New Roman" panose="02020603050405020304" pitchFamily="18" charset="0"/>
                <a:cs typeface="Times New Roman" panose="02020603050405020304" pitchFamily="18" charset="0"/>
              </a:rPr>
              <a:t>	1997–1998 </a:t>
            </a:r>
            <a:r>
              <a:rPr lang="tr-TR" sz="1200" b="1" dirty="0">
                <a:latin typeface="Times New Roman" panose="02020603050405020304" pitchFamily="18" charset="0"/>
                <a:cs typeface="Times New Roman" panose="02020603050405020304" pitchFamily="18" charset="0"/>
              </a:rPr>
              <a:t>Eğitim-Öğretim yılı ders yılı başından itibaren 4306 sayılı Kanun gereği okulumuzda 8 yıllık eğitime geçilmesi ile 1999–2000 Eğitim-Öğretim yılı sonunda 27 öğrenci mezun vermiştir Medreseönü Beldesinin eski köy adı, Doğanlı Köyü idi. Şimdi okulumuzun bulunduğu mahallenin adı Doğanlı Mahallesi olduğu için okulumuza "Doğanlı İlköğretim Okulu" adı verilmiştir. Yani köyün eski adı okula verilmiştir. Daha sonra Perşembe İlçe Milli Eğitim Müdürlüğü'nün 15.10.2003 tarih ve 300/3869 sayılı yazıları ile "MEDRESEÖNÜ İLKÖĞRETİM OKULU" olarak isim değişikliği yapılmıştır.  </a:t>
            </a:r>
            <a:endParaRPr lang="tr-TR" sz="1200" dirty="0">
              <a:latin typeface="Times New Roman" panose="02020603050405020304" pitchFamily="18" charset="0"/>
              <a:cs typeface="Times New Roman" panose="02020603050405020304" pitchFamily="18" charset="0"/>
            </a:endParaRPr>
          </a:p>
          <a:p>
            <a:pPr algn="just"/>
            <a:r>
              <a:rPr lang="tr-TR" sz="1200" b="1" dirty="0">
                <a:latin typeface="Times New Roman" panose="02020603050405020304" pitchFamily="18" charset="0"/>
                <a:cs typeface="Times New Roman" panose="02020603050405020304" pitchFamily="18" charset="0"/>
              </a:rPr>
              <a:t> </a:t>
            </a:r>
            <a:endParaRPr lang="tr-TR" sz="1200" dirty="0">
              <a:latin typeface="Times New Roman" panose="02020603050405020304" pitchFamily="18" charset="0"/>
              <a:cs typeface="Times New Roman" panose="02020603050405020304" pitchFamily="18" charset="0"/>
            </a:endParaRPr>
          </a:p>
          <a:p>
            <a:pPr algn="just"/>
            <a:r>
              <a:rPr lang="tr-TR" sz="1200" b="1" dirty="0" smtClean="0">
                <a:latin typeface="Times New Roman" panose="02020603050405020304" pitchFamily="18" charset="0"/>
                <a:cs typeface="Times New Roman" panose="02020603050405020304" pitchFamily="18" charset="0"/>
              </a:rPr>
              <a:t>	2012-2013 </a:t>
            </a:r>
            <a:r>
              <a:rPr lang="tr-TR" sz="1200" b="1" dirty="0">
                <a:latin typeface="Times New Roman" panose="02020603050405020304" pitchFamily="18" charset="0"/>
                <a:cs typeface="Times New Roman" panose="02020603050405020304" pitchFamily="18" charset="0"/>
              </a:rPr>
              <a:t>Eğitim-Öğretim Yılı itibariyle Bakanlığımız aldığı karar doğrultusunda okulumuz Medreseönü İlkokulu ve Medreseönü Ortaokulu olarak isim değişikliği yapılmıştır. Okulumuzda 1 müdür, 1 müdür yardımcısı, 1 anasınıfı öğretmeni, 5 sınıf öğretmeni, 8 branş öğretmeni, 1 memur, 2 hizmetli görev yapmıştır. İlkokulda 107 ortaokulda 109 öğrenci eğitim-öğretim görmüş.</a:t>
            </a:r>
            <a:endParaRPr lang="tr-TR" sz="1200" dirty="0">
              <a:latin typeface="Times New Roman" panose="02020603050405020304" pitchFamily="18" charset="0"/>
              <a:cs typeface="Times New Roman" panose="02020603050405020304" pitchFamily="18" charset="0"/>
            </a:endParaRPr>
          </a:p>
          <a:p>
            <a:pPr algn="just"/>
            <a:r>
              <a:rPr lang="tr-TR" sz="1200" b="1" dirty="0">
                <a:latin typeface="Times New Roman" panose="02020603050405020304" pitchFamily="18" charset="0"/>
                <a:cs typeface="Times New Roman" panose="02020603050405020304" pitchFamily="18" charset="0"/>
              </a:rPr>
              <a:t>MEDRESEÖNÜ </a:t>
            </a:r>
            <a:r>
              <a:rPr lang="tr-TR" sz="1200" b="1" dirty="0" smtClean="0">
                <a:latin typeface="Times New Roman" panose="02020603050405020304" pitchFamily="18" charset="0"/>
                <a:cs typeface="Times New Roman" panose="02020603050405020304" pitchFamily="18" charset="0"/>
              </a:rPr>
              <a:t>İLKOKULU 2023-2024</a:t>
            </a:r>
            <a:r>
              <a:rPr lang="tr-TR" sz="1200" b="1" dirty="0">
                <a:latin typeface="Times New Roman" panose="02020603050405020304" pitchFamily="18" charset="0"/>
                <a:cs typeface="Times New Roman" panose="02020603050405020304" pitchFamily="18" charset="0"/>
              </a:rPr>
              <a:t>  Eğitim- Öğretim yılı  itibariyle Medreseönü </a:t>
            </a:r>
            <a:r>
              <a:rPr lang="tr-TR" sz="1200" b="1" dirty="0" smtClean="0">
                <a:latin typeface="Times New Roman" panose="02020603050405020304" pitchFamily="18" charset="0"/>
                <a:cs typeface="Times New Roman" panose="02020603050405020304" pitchFamily="18" charset="0"/>
              </a:rPr>
              <a:t>İlkokulu </a:t>
            </a:r>
            <a:r>
              <a:rPr lang="tr-TR" sz="1200" b="1" dirty="0">
                <a:latin typeface="Times New Roman" panose="02020603050405020304" pitchFamily="18" charset="0"/>
                <a:cs typeface="Times New Roman" panose="02020603050405020304" pitchFamily="18" charset="0"/>
              </a:rPr>
              <a:t>olarak eğitim öğretime devam etmektedir. Okulumuzda 1 müdür, 1 müdür yardımcısı,  </a:t>
            </a:r>
            <a:r>
              <a:rPr lang="tr-TR" sz="1200" b="1" dirty="0" smtClean="0">
                <a:latin typeface="Times New Roman" panose="02020603050405020304" pitchFamily="18" charset="0"/>
                <a:cs typeface="Times New Roman" panose="02020603050405020304" pitchFamily="18" charset="0"/>
              </a:rPr>
              <a:t>6 öğretmen, </a:t>
            </a:r>
            <a:r>
              <a:rPr lang="tr-TR" sz="1200" b="1" dirty="0">
                <a:latin typeface="Times New Roman" panose="02020603050405020304" pitchFamily="18" charset="0"/>
                <a:cs typeface="Times New Roman" panose="02020603050405020304" pitchFamily="18" charset="0"/>
              </a:rPr>
              <a:t>1 memur, </a:t>
            </a:r>
            <a:r>
              <a:rPr lang="tr-TR" sz="1200" b="1" dirty="0" smtClean="0">
                <a:latin typeface="Times New Roman" panose="02020603050405020304" pitchFamily="18" charset="0"/>
                <a:cs typeface="Times New Roman" panose="02020603050405020304" pitchFamily="18" charset="0"/>
              </a:rPr>
              <a:t>1 </a:t>
            </a:r>
            <a:r>
              <a:rPr lang="tr-TR" sz="1200" b="1" dirty="0">
                <a:latin typeface="Times New Roman" panose="02020603050405020304" pitchFamily="18" charset="0"/>
                <a:cs typeface="Times New Roman" panose="02020603050405020304" pitchFamily="18" charset="0"/>
              </a:rPr>
              <a:t>hizmetli görev yapmaktadır. Okulumuzda </a:t>
            </a:r>
            <a:r>
              <a:rPr lang="tr-TR" sz="1200" b="1" dirty="0" smtClean="0">
                <a:latin typeface="Times New Roman" panose="02020603050405020304" pitchFamily="18" charset="0"/>
                <a:cs typeface="Times New Roman" panose="02020603050405020304" pitchFamily="18" charset="0"/>
              </a:rPr>
              <a:t>56 </a:t>
            </a:r>
            <a:r>
              <a:rPr lang="tr-TR" sz="1200" b="1" dirty="0">
                <a:latin typeface="Times New Roman" panose="02020603050405020304" pitchFamily="18" charset="0"/>
                <a:cs typeface="Times New Roman" panose="02020603050405020304" pitchFamily="18" charset="0"/>
              </a:rPr>
              <a:t>öğrenci eğitim öğretime devam etmektedir.</a:t>
            </a:r>
            <a:endParaRPr lang="tr-TR" sz="1200" b="0" i="0" dirty="0">
              <a:effectLst/>
              <a:latin typeface="Times New Roman" panose="02020603050405020304" pitchFamily="18" charset="0"/>
              <a:cs typeface="Times New Roman" panose="02020603050405020304" pitchFamily="18" charset="0"/>
            </a:endParaRPr>
          </a:p>
        </p:txBody>
      </p:sp>
      <p:sp>
        <p:nvSpPr>
          <p:cNvPr id="16" name="TextBox 1"/>
          <p:cNvSpPr txBox="1">
            <a:spLocks noChangeArrowheads="1"/>
          </p:cNvSpPr>
          <p:nvPr/>
        </p:nvSpPr>
        <p:spPr bwMode="auto">
          <a:xfrm>
            <a:off x="1498667" y="498993"/>
            <a:ext cx="6156167" cy="523220"/>
          </a:xfrm>
          <a:prstGeom prst="rect">
            <a:avLst/>
          </a:prstGeom>
          <a:solidFill>
            <a:schemeClr val="accent1">
              <a:lumMod val="75000"/>
            </a:schemeClr>
          </a:solidFill>
          <a:ln w="9525">
            <a:noFill/>
            <a:miter lim="800000"/>
            <a:headEnd/>
            <a:tailEnd/>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tr-TR" altLang="ko-KR" sz="2800" b="1" noProof="0" dirty="0" smtClean="0">
                <a:solidFill>
                  <a:prstClr val="white"/>
                </a:solidFill>
                <a:latin typeface="Calibri" panose="020F0502020204030204" pitchFamily="34" charset="0"/>
                <a:ea typeface="맑은 고딕" pitchFamily="50" charset="-127"/>
                <a:cs typeface="Calibri" panose="020F0502020204030204" pitchFamily="34" charset="0"/>
              </a:rPr>
              <a:t>TARİHÇE</a:t>
            </a:r>
            <a:endParaRPr kumimoji="0" lang="tr-TR" altLang="ko-KR" sz="2800" b="1" i="0" u="none" strike="noStrike" kern="1200" cap="none" spc="0" normalizeH="0" baseline="0" noProof="0" dirty="0">
              <a:ln>
                <a:noFill/>
              </a:ln>
              <a:solidFill>
                <a:prstClr val="white"/>
              </a:solidFill>
              <a:effectLst/>
              <a:uLnTx/>
              <a:uFillTx/>
              <a:latin typeface="Calibri" panose="020F0502020204030204" pitchFamily="34" charset="0"/>
              <a:ea typeface="맑은 고딕" pitchFamily="50" charset="-127"/>
              <a:cs typeface="Calibri" panose="020F0502020204030204" pitchFamily="34" charset="0"/>
            </a:endParaRPr>
          </a:p>
        </p:txBody>
      </p:sp>
    </p:spTree>
    <p:extLst>
      <p:ext uri="{BB962C8B-B14F-4D97-AF65-F5344CB8AC3E}">
        <p14:creationId xmlns:p14="http://schemas.microsoft.com/office/powerpoint/2010/main" val="239690774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88" name="Group 80"/>
          <p:cNvGraphicFramePr>
            <a:graphicFrameLocks noGrp="1"/>
          </p:cNvGraphicFramePr>
          <p:nvPr>
            <p:extLst>
              <p:ext uri="{D42A27DB-BD31-4B8C-83A1-F6EECF244321}">
                <p14:modId xmlns:p14="http://schemas.microsoft.com/office/powerpoint/2010/main" val="3486261137"/>
              </p:ext>
            </p:extLst>
          </p:nvPr>
        </p:nvGraphicFramePr>
        <p:xfrm>
          <a:off x="725424" y="1435235"/>
          <a:ext cx="7939088" cy="4567162"/>
        </p:xfrm>
        <a:graphic>
          <a:graphicData uri="http://schemas.openxmlformats.org/drawingml/2006/table">
            <a:tbl>
              <a:tblPr>
                <a:effectLst>
                  <a:innerShdw blurRad="114300">
                    <a:prstClr val="black">
                      <a:alpha val="92000"/>
                    </a:prstClr>
                  </a:innerShdw>
                </a:effectLst>
              </a:tblPr>
              <a:tblGrid>
                <a:gridCol w="1817615">
                  <a:extLst>
                    <a:ext uri="{9D8B030D-6E8A-4147-A177-3AD203B41FA5}">
                      <a16:colId xmlns:a16="http://schemas.microsoft.com/office/drawing/2014/main" val="20000"/>
                    </a:ext>
                  </a:extLst>
                </a:gridCol>
                <a:gridCol w="208272">
                  <a:extLst>
                    <a:ext uri="{9D8B030D-6E8A-4147-A177-3AD203B41FA5}">
                      <a16:colId xmlns:a16="http://schemas.microsoft.com/office/drawing/2014/main" val="20001"/>
                    </a:ext>
                  </a:extLst>
                </a:gridCol>
                <a:gridCol w="5913201">
                  <a:extLst>
                    <a:ext uri="{9D8B030D-6E8A-4147-A177-3AD203B41FA5}">
                      <a16:colId xmlns:a16="http://schemas.microsoft.com/office/drawing/2014/main" val="20002"/>
                    </a:ext>
                  </a:extLst>
                </a:gridCol>
              </a:tblGrid>
              <a:tr h="365144">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KURUMUN ADI</a:t>
                      </a:r>
                      <a:endParaRPr kumimoji="0" lang="tr-TR"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a:t>
                      </a:r>
                      <a:endParaRPr kumimoji="0" lang="tr-TR" sz="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cs typeface="Times New Roman" pitchFamily="18" charset="0"/>
                        </a:rPr>
                        <a:t>Medreseönü İlkokulu </a:t>
                      </a:r>
                      <a:r>
                        <a:rPr kumimoji="0" lang="tr-TR" sz="16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Müdürlüğü</a:t>
                      </a: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2"/>
                  </a:ext>
                </a:extLst>
              </a:tr>
              <a:tr h="36673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İLİ</a:t>
                      </a:r>
                      <a:endParaRPr kumimoji="0" lang="tr-TR"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a:t>
                      </a:r>
                      <a:endParaRPr kumimoji="0" lang="tr-TR" sz="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cs typeface="Times New Roman" pitchFamily="18" charset="0"/>
                        </a:rPr>
                        <a:t>ORDU</a:t>
                      </a: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3"/>
                  </a:ext>
                </a:extLst>
              </a:tr>
              <a:tr h="365144">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İLÇESİ</a:t>
                      </a:r>
                      <a:endParaRPr kumimoji="0" lang="tr-TR"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a:t>
                      </a:r>
                      <a:endParaRPr kumimoji="0" lang="tr-TR" sz="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cs typeface="Times New Roman" pitchFamily="18" charset="0"/>
                        </a:rPr>
                        <a:t>Perşembe</a:t>
                      </a: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4"/>
                  </a:ext>
                </a:extLst>
              </a:tr>
              <a:tr h="1860329">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ADRES</a:t>
                      </a:r>
                      <a:endParaRPr kumimoji="0" lang="tr-TR"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a:t>
                      </a:r>
                      <a:endParaRPr kumimoji="0" lang="tr-TR" sz="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lang="it-IT" sz="1600" b="0" i="0" kern="1200" dirty="0" smtClean="0">
                          <a:solidFill>
                            <a:schemeClr val="tx1"/>
                          </a:solidFill>
                          <a:effectLst/>
                          <a:latin typeface="Times New Roman" panose="02020603050405020304" pitchFamily="18" charset="0"/>
                          <a:ea typeface="+mn-ea"/>
                          <a:cs typeface="Times New Roman" panose="02020603050405020304" pitchFamily="18" charset="0"/>
                        </a:rPr>
                        <a:t>Medreseönü Mahallesi Sahil Caddesi PerşembeORDU</a:t>
                      </a:r>
                      <a:endParaRPr lang="tr-TR" sz="1600" b="0" i="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tr-TR" sz="1600" b="0"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Kurum Kodu: 739475</a:t>
                      </a:r>
                      <a:endParaRPr kumimoji="0" lang="tr-T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tr-T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Telefon: </a:t>
                      </a:r>
                      <a:r>
                        <a:rPr lang="tr-TR" sz="1600" b="0" i="0" kern="1200" dirty="0" smtClean="0">
                          <a:solidFill>
                            <a:schemeClr val="tx1"/>
                          </a:solidFill>
                          <a:effectLst/>
                          <a:latin typeface="Times New Roman" panose="02020603050405020304" pitchFamily="18" charset="0"/>
                          <a:ea typeface="+mn-ea"/>
                          <a:cs typeface="Times New Roman" panose="02020603050405020304" pitchFamily="18" charset="0"/>
                        </a:rPr>
                        <a:t>0452 537 60 78</a:t>
                      </a:r>
                      <a:endParaRPr kumimoji="0" lang="tr-T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5"/>
                  </a:ext>
                </a:extLst>
              </a:tr>
              <a:tr h="804906">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WEB ADRES</a:t>
                      </a:r>
                      <a:endParaRPr kumimoji="0" lang="tr-TR"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a:t>
                      </a:r>
                      <a:endParaRPr kumimoji="0" lang="tr-TR" sz="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rPr>
                        <a:t>https://medreseonuilkokulu.meb.k12.tr/tema/index.php</a:t>
                      </a: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6"/>
                  </a:ext>
                </a:extLst>
              </a:tr>
              <a:tr h="804906">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rPr>
                        <a:t>E-POSTA</a:t>
                      </a:r>
                      <a:endParaRPr kumimoji="0" lang="tr-TR" sz="1400" b="0" i="0" u="none" strike="noStrike" cap="none" normalizeH="0" baseline="0" dirty="0" smtClean="0">
                        <a:ln>
                          <a:noFill/>
                        </a:ln>
                        <a:solidFill>
                          <a:schemeClr val="tx1"/>
                        </a:solidFill>
                        <a:effectLst/>
                        <a:latin typeface="Times New Roman" pitchFamily="18"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rPr>
                        <a:t>:</a:t>
                      </a:r>
                      <a:endParaRPr kumimoji="0" lang="tr-TR" sz="800" b="0" i="0" u="none" strike="noStrike" cap="none" normalizeH="0" baseline="0" dirty="0" smtClean="0">
                        <a:ln>
                          <a:noFill/>
                        </a:ln>
                        <a:solidFill>
                          <a:schemeClr val="tx1"/>
                        </a:solidFill>
                        <a:effectLst/>
                        <a:latin typeface="Calibri" pitchFamily="34" charset="0"/>
                        <a:ea typeface="PMingLiU" pitchFamily="18" charset="-120"/>
                        <a:cs typeface="Times New Roman" pitchFamily="18" charset="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ea typeface="PMingLiU" pitchFamily="18" charset="-120"/>
                        </a:rPr>
                        <a:t>739475@meb.k12.tr</a:t>
                      </a:r>
                      <a:br>
                        <a:rPr kumimoji="0" lang="tr-TR" sz="1600" b="0" i="0" u="none" strike="noStrike" cap="none" normalizeH="0" baseline="0" dirty="0" smtClean="0">
                          <a:ln>
                            <a:noFill/>
                          </a:ln>
                          <a:solidFill>
                            <a:schemeClr val="tx1"/>
                          </a:solidFill>
                          <a:effectLst/>
                          <a:latin typeface="Times New Roman" pitchFamily="18" charset="0"/>
                          <a:ea typeface="PMingLiU" pitchFamily="18" charset="-120"/>
                        </a:rPr>
                      </a:br>
                      <a:endParaRPr kumimoji="0" lang="tr-TR" sz="1600" b="0" i="0" u="none" strike="noStrike" cap="none" normalizeH="0" baseline="0" dirty="0" smtClean="0">
                        <a:ln>
                          <a:noFill/>
                        </a:ln>
                        <a:solidFill>
                          <a:schemeClr val="tx1"/>
                        </a:solidFill>
                        <a:effectLst/>
                        <a:latin typeface="Times New Roman" pitchFamily="18" charset="0"/>
                        <a:ea typeface="PMingLiU" pitchFamily="18" charset="-120"/>
                      </a:endParaRPr>
                    </a:p>
                  </a:txBody>
                  <a:tcPr marL="91436" marR="91436" marT="714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7"/>
                  </a:ext>
                </a:extLst>
              </a:tr>
            </a:tbl>
          </a:graphicData>
        </a:graphic>
      </p:graphicFrame>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8354" y="161277"/>
            <a:ext cx="971133" cy="971133"/>
          </a:xfrm>
          <a:prstGeom prst="rect">
            <a:avLst/>
          </a:prstGeom>
        </p:spPr>
      </p:pic>
      <p:sp>
        <p:nvSpPr>
          <p:cNvPr id="7" name="TextBox 1"/>
          <p:cNvSpPr txBox="1">
            <a:spLocks noChangeArrowheads="1"/>
          </p:cNvSpPr>
          <p:nvPr/>
        </p:nvSpPr>
        <p:spPr bwMode="auto">
          <a:xfrm>
            <a:off x="1498667" y="498993"/>
            <a:ext cx="6156167" cy="523220"/>
          </a:xfrm>
          <a:prstGeom prst="rect">
            <a:avLst/>
          </a:prstGeom>
          <a:solidFill>
            <a:schemeClr val="accent1">
              <a:lumMod val="75000"/>
            </a:schemeClr>
          </a:solidFill>
          <a:ln w="9525">
            <a:noFill/>
            <a:miter lim="800000"/>
            <a:headEnd/>
            <a:tailEnd/>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tr-TR" altLang="ko-KR" sz="2800" b="1" dirty="0" smtClean="0">
                <a:solidFill>
                  <a:prstClr val="white"/>
                </a:solidFill>
                <a:latin typeface="Calibri" panose="020F0502020204030204" pitchFamily="34" charset="0"/>
                <a:ea typeface="맑은 고딕" pitchFamily="50" charset="-127"/>
                <a:cs typeface="Calibri" panose="020F0502020204030204" pitchFamily="34" charset="0"/>
              </a:rPr>
              <a:t>KÜNYE BİLGİLERİ  </a:t>
            </a:r>
            <a:endParaRPr kumimoji="0" lang="tr-TR" altLang="ko-KR" sz="2800" b="1" i="0" u="none" strike="noStrike" kern="1200" cap="none" spc="0" normalizeH="0" baseline="0" noProof="0" dirty="0">
              <a:ln>
                <a:noFill/>
              </a:ln>
              <a:solidFill>
                <a:prstClr val="white"/>
              </a:solidFill>
              <a:effectLst/>
              <a:uLnTx/>
              <a:uFillTx/>
              <a:latin typeface="Calibri" panose="020F0502020204030204" pitchFamily="34" charset="0"/>
              <a:ea typeface="맑은 고딕" pitchFamily="50" charset="-127"/>
              <a:cs typeface="Calibri" panose="020F0502020204030204" pitchFamily="34" charset="0"/>
            </a:endParaRPr>
          </a:p>
        </p:txBody>
      </p:sp>
      <p:sp>
        <p:nvSpPr>
          <p:cNvPr id="8" name="Metin kutusu 7"/>
          <p:cNvSpPr txBox="1"/>
          <p:nvPr/>
        </p:nvSpPr>
        <p:spPr>
          <a:xfrm>
            <a:off x="2657827" y="6635557"/>
            <a:ext cx="3592650" cy="230832"/>
          </a:xfrm>
          <a:prstGeom prst="rect">
            <a:avLst/>
          </a:prstGeom>
          <a:noFill/>
        </p:spPr>
        <p:txBody>
          <a:bodyPr wrap="none" rtlCol="0">
            <a:spAutoFit/>
          </a:bodyPr>
          <a:lstStyle/>
          <a:p>
            <a:pPr lvl="0">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lang="tr-TR" sz="900" b="1" spc="300" dirty="0">
                <a:solidFill>
                  <a:prstClr val="black"/>
                </a:solidFill>
                <a:latin typeface="Calibri" panose="020F0502020204030204"/>
              </a:rPr>
              <a:t>MEDRESEÖNÜ İLKOKULU MÜDÜRLÜĞÜ :.</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6338452"/>
      </p:ext>
    </p:extLst>
  </p:cSld>
  <p:clrMapOvr>
    <a:masterClrMapping/>
  </p:clrMapOvr>
  <p:transition advTm="1403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amuk 5"/>
          <p:cNvSpPr/>
          <p:nvPr/>
        </p:nvSpPr>
        <p:spPr>
          <a:xfrm>
            <a:off x="746620" y="6627168"/>
            <a:ext cx="7659148" cy="230832"/>
          </a:xfrm>
          <a:prstGeom prst="trapezoid">
            <a:avLst>
              <a:gd name="adj" fmla="val 136428"/>
            </a:avLst>
          </a:prstGeom>
          <a:solidFill>
            <a:schemeClr val="accent5">
              <a:lumMod val="50000"/>
            </a:schemeClr>
          </a:solidFill>
          <a:ln w="3175">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Metin kutusu 6"/>
          <p:cNvSpPr txBox="1"/>
          <p:nvPr/>
        </p:nvSpPr>
        <p:spPr>
          <a:xfrm>
            <a:off x="2657827" y="6635557"/>
            <a:ext cx="3592650"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MEDRESEÖNÜ İLKOKULUMÜDÜRLÜĞÜ </a:t>
            </a: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graphicFrame>
        <p:nvGraphicFramePr>
          <p:cNvPr id="13" name="Tablo 12"/>
          <p:cNvGraphicFramePr>
            <a:graphicFrameLocks noGrp="1"/>
          </p:cNvGraphicFramePr>
          <p:nvPr>
            <p:extLst>
              <p:ext uri="{D42A27DB-BD31-4B8C-83A1-F6EECF244321}">
                <p14:modId xmlns:p14="http://schemas.microsoft.com/office/powerpoint/2010/main" val="828032343"/>
              </p:ext>
            </p:extLst>
          </p:nvPr>
        </p:nvGraphicFramePr>
        <p:xfrm>
          <a:off x="1955883" y="5206322"/>
          <a:ext cx="5707697" cy="740091"/>
        </p:xfrm>
        <a:graphic>
          <a:graphicData uri="http://schemas.openxmlformats.org/drawingml/2006/table">
            <a:tbl>
              <a:tblPr/>
              <a:tblGrid>
                <a:gridCol w="1426924">
                  <a:extLst>
                    <a:ext uri="{9D8B030D-6E8A-4147-A177-3AD203B41FA5}">
                      <a16:colId xmlns:a16="http://schemas.microsoft.com/office/drawing/2014/main" val="20005"/>
                    </a:ext>
                  </a:extLst>
                </a:gridCol>
                <a:gridCol w="4280773">
                  <a:extLst>
                    <a:ext uri="{9D8B030D-6E8A-4147-A177-3AD203B41FA5}">
                      <a16:colId xmlns:a16="http://schemas.microsoft.com/office/drawing/2014/main" val="20006"/>
                    </a:ext>
                  </a:extLst>
                </a:gridCol>
              </a:tblGrid>
              <a:tr h="242886">
                <a:tc gridSpan="2">
                  <a:txBody>
                    <a:bodyPr/>
                    <a:lstStyle/>
                    <a:p>
                      <a:pPr algn="ctr">
                        <a:lnSpc>
                          <a:spcPct val="107000"/>
                        </a:lnSpc>
                        <a:spcAft>
                          <a:spcPts val="0"/>
                        </a:spcAft>
                      </a:pPr>
                      <a:r>
                        <a:rPr lang="tr-TR" sz="1400" b="1" dirty="0" smtClean="0">
                          <a:effectLst/>
                          <a:latin typeface="+mn-lt"/>
                          <a:ea typeface="Calibri" panose="020F0502020204030204" pitchFamily="34" charset="0"/>
                          <a:cs typeface="Times New Roman" panose="02020603050405020304" pitchFamily="18" charset="0"/>
                        </a:rPr>
                        <a:t>ŞUBE</a:t>
                      </a:r>
                      <a:r>
                        <a:rPr lang="tr-TR" sz="1400" b="1" baseline="0" dirty="0" smtClean="0">
                          <a:effectLst/>
                          <a:latin typeface="+mn-lt"/>
                          <a:ea typeface="Calibri" panose="020F0502020204030204" pitchFamily="34" charset="0"/>
                          <a:cs typeface="Times New Roman" panose="02020603050405020304" pitchFamily="18" charset="0"/>
                        </a:rPr>
                        <a:t> </a:t>
                      </a:r>
                      <a:r>
                        <a:rPr lang="tr-TR" sz="1400" b="1" dirty="0" smtClean="0">
                          <a:effectLst/>
                          <a:latin typeface="+mn-lt"/>
                          <a:ea typeface="Calibri" panose="020F0502020204030204" pitchFamily="34" charset="0"/>
                          <a:cs typeface="Times New Roman" panose="02020603050405020304" pitchFamily="18" charset="0"/>
                        </a:rPr>
                        <a:t>BAŞINA </a:t>
                      </a:r>
                      <a:r>
                        <a:rPr lang="tr-TR" sz="1400" b="1" dirty="0">
                          <a:effectLst/>
                          <a:latin typeface="+mn-lt"/>
                          <a:ea typeface="Calibri" panose="020F0502020204030204" pitchFamily="34" charset="0"/>
                          <a:cs typeface="Times New Roman" panose="02020603050405020304" pitchFamily="18" charset="0"/>
                        </a:rPr>
                        <a:t>DÜŞEN ÖĞRENCİ </a:t>
                      </a:r>
                      <a:r>
                        <a:rPr lang="tr-TR" sz="1400" b="1" dirty="0" smtClean="0">
                          <a:effectLst/>
                          <a:latin typeface="+mn-lt"/>
                          <a:ea typeface="Calibri" panose="020F0502020204030204" pitchFamily="34" charset="0"/>
                          <a:cs typeface="Times New Roman" panose="02020603050405020304" pitchFamily="18" charset="0"/>
                        </a:rPr>
                        <a:t>SAYISI</a:t>
                      </a:r>
                      <a:endParaRPr lang="tr-TR" sz="1400" b="1"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DCDB"/>
                    </a:solidFill>
                  </a:tcPr>
                </a:tc>
                <a:tc hMerge="1">
                  <a:txBody>
                    <a:bodyPr/>
                    <a:lstStyle/>
                    <a:p>
                      <a:pPr algn="ctr">
                        <a:lnSpc>
                          <a:spcPct val="107000"/>
                        </a:lnSpc>
                        <a:spcAft>
                          <a:spcPts val="0"/>
                        </a:spcAft>
                      </a:pPr>
                      <a:endParaRPr lang="tr-TR" sz="1100" dirty="0">
                        <a:effectLst/>
                        <a:latin typeface="+mn-l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4DFEC"/>
                    </a:solidFill>
                  </a:tcPr>
                </a:tc>
                <a:extLst>
                  <a:ext uri="{0D108BD9-81ED-4DB2-BD59-A6C34878D82A}">
                    <a16:rowId xmlns:a16="http://schemas.microsoft.com/office/drawing/2014/main" val="1122625791"/>
                  </a:ext>
                </a:extLst>
              </a:tr>
              <a:tr h="34964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600" b="1" i="0" u="none" strike="noStrike" dirty="0" smtClean="0">
                          <a:solidFill>
                            <a:srgbClr val="000000"/>
                          </a:solidFill>
                          <a:effectLst/>
                          <a:latin typeface="Calibri" panose="020F0502020204030204" pitchFamily="34" charset="0"/>
                        </a:rPr>
                        <a:t>İlkokul+</a:t>
                      </a:r>
                      <a:r>
                        <a:rPr lang="tr-TR" sz="1600" b="1" i="0" u="none" strike="noStrike" baseline="0" dirty="0" smtClean="0">
                          <a:solidFill>
                            <a:srgbClr val="000000"/>
                          </a:solidFill>
                          <a:effectLst/>
                          <a:latin typeface="Calibri" panose="020F0502020204030204" pitchFamily="34" charset="0"/>
                        </a:rPr>
                        <a:t> Okulöncesi</a:t>
                      </a:r>
                      <a:endParaRPr lang="tr-TR" sz="16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DCDB"/>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tr-TR" sz="1800" b="1" i="0" u="none" strike="noStrike" dirty="0" smtClean="0">
                          <a:solidFill>
                            <a:srgbClr val="C00000"/>
                          </a:solidFill>
                          <a:effectLst/>
                          <a:latin typeface="Calibri" panose="020F0502020204030204" pitchFamily="34" charset="0"/>
                        </a:rPr>
                        <a:t>6,14</a:t>
                      </a:r>
                      <a:endParaRPr lang="tr-TR" sz="1800" b="1" i="0" u="none" strike="noStrike" dirty="0">
                        <a:solidFill>
                          <a:srgbClr val="C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4DFEC"/>
                    </a:solidFill>
                  </a:tcPr>
                </a:tc>
                <a:extLst>
                  <a:ext uri="{0D108BD9-81ED-4DB2-BD59-A6C34878D82A}">
                    <a16:rowId xmlns:a16="http://schemas.microsoft.com/office/drawing/2014/main" val="10000"/>
                  </a:ext>
                </a:extLst>
              </a:tr>
            </a:tbl>
          </a:graphicData>
        </a:graphic>
      </p:graphicFrame>
      <p:sp>
        <p:nvSpPr>
          <p:cNvPr id="12" name="TextBox 1"/>
          <p:cNvSpPr txBox="1">
            <a:spLocks noChangeArrowheads="1"/>
          </p:cNvSpPr>
          <p:nvPr/>
        </p:nvSpPr>
        <p:spPr bwMode="auto">
          <a:xfrm>
            <a:off x="481114" y="22208"/>
            <a:ext cx="8377135" cy="769441"/>
          </a:xfrm>
          <a:prstGeom prst="rect">
            <a:avLst/>
          </a:prstGeom>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noFill/>
            <a:miter lim="800000"/>
            <a:headEnd/>
            <a:tailEnd/>
          </a:ln>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tr-TR" altLang="ko-KR" sz="2800" b="1" i="0" u="none" strike="noStrike" kern="1200" cap="none" spc="0" normalizeH="0" baseline="0" noProof="0" dirty="0" smtClean="0">
                <a:ln>
                  <a:noFill/>
                </a:ln>
                <a:solidFill>
                  <a:srgbClr val="FFFF00"/>
                </a:solidFill>
                <a:effectLst/>
                <a:uLnTx/>
                <a:uFillTx/>
                <a:latin typeface="Calibri" panose="020F0502020204030204" pitchFamily="34" charset="0"/>
                <a:ea typeface="맑은 고딕" pitchFamily="50" charset="-127"/>
                <a:cs typeface="Calibri" panose="020F0502020204030204" pitchFamily="34" charset="0"/>
              </a:rPr>
              <a:t>2023-2024 OKUL</a:t>
            </a:r>
            <a:r>
              <a:rPr kumimoji="0" lang="tr-TR" altLang="ko-KR" sz="4400" b="1" i="0" u="none" strike="noStrike" kern="1200" cap="none" spc="0" normalizeH="0" baseline="0" noProof="0" dirty="0" smtClean="0">
                <a:ln>
                  <a:noFill/>
                </a:ln>
                <a:solidFill>
                  <a:srgbClr val="FFFF00"/>
                </a:solidFill>
                <a:effectLst/>
                <a:uLnTx/>
                <a:uFillTx/>
                <a:latin typeface="Calibri" panose="020F0502020204030204" pitchFamily="34" charset="0"/>
                <a:ea typeface="맑은 고딕" pitchFamily="50" charset="-127"/>
                <a:cs typeface="Calibri" panose="020F0502020204030204" pitchFamily="34" charset="0"/>
              </a:rPr>
              <a:t>-</a:t>
            </a:r>
            <a:r>
              <a:rPr kumimoji="0" lang="tr-TR" altLang="ko-KR" sz="2800" b="1" i="0" u="none" strike="noStrike" kern="1200" cap="none" spc="0" normalizeH="0" noProof="0" dirty="0" smtClean="0">
                <a:ln>
                  <a:noFill/>
                </a:ln>
                <a:solidFill>
                  <a:srgbClr val="FFFF00"/>
                </a:solidFill>
                <a:effectLst/>
                <a:uLnTx/>
                <a:uFillTx/>
                <a:latin typeface="Calibri" panose="020F0502020204030204" pitchFamily="34" charset="0"/>
                <a:ea typeface="맑은 고딕" pitchFamily="50" charset="-127"/>
                <a:cs typeface="Calibri" panose="020F0502020204030204" pitchFamily="34" charset="0"/>
              </a:rPr>
              <a:t> ÖĞRETMEN- ÖĞRENCİ BİLGİLERİ</a:t>
            </a:r>
            <a:endParaRPr kumimoji="0" lang="en-US" altLang="ko-KR" sz="2000" b="1" i="0" u="none" strike="noStrike" kern="1200" cap="none" spc="0" normalizeH="0" baseline="0" noProof="0" dirty="0">
              <a:ln>
                <a:noFill/>
              </a:ln>
              <a:solidFill>
                <a:srgbClr val="FFFF00"/>
              </a:solidFill>
              <a:effectLst/>
              <a:uLnTx/>
              <a:uFillTx/>
              <a:latin typeface="Calibri" panose="020F0502020204030204" pitchFamily="34" charset="0"/>
              <a:ea typeface="맑은 고딕" pitchFamily="50" charset="-127"/>
              <a:cs typeface="Calibri" panose="020F0502020204030204" pitchFamily="34" charset="0"/>
            </a:endParaRPr>
          </a:p>
        </p:txBody>
      </p:sp>
      <p:pic>
        <p:nvPicPr>
          <p:cNvPr id="16" name="Resim 15">
            <a:extLst>
              <a:ext uri="{FF2B5EF4-FFF2-40B4-BE49-F238E27FC236}">
                <a16:creationId xmlns:a16="http://schemas.microsoft.com/office/drawing/2014/main" id="{84BE9261-D1A2-4701-980D-5645F19265E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3122" y="1176790"/>
            <a:ext cx="1449498" cy="1449498"/>
          </a:xfrm>
          <a:prstGeom prst="rect">
            <a:avLst/>
          </a:prstGeom>
        </p:spPr>
      </p:pic>
      <p:pic>
        <p:nvPicPr>
          <p:cNvPr id="24" name="Resim 23">
            <a:extLst>
              <a:ext uri="{FF2B5EF4-FFF2-40B4-BE49-F238E27FC236}">
                <a16:creationId xmlns:a16="http://schemas.microsoft.com/office/drawing/2014/main" id="{9527F9D1-BDCF-45B1-A245-FA5715A819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1767" y="4041415"/>
            <a:ext cx="1364810" cy="1023608"/>
          </a:xfrm>
          <a:prstGeom prst="rect">
            <a:avLst/>
          </a:prstGeom>
        </p:spPr>
      </p:pic>
      <p:sp>
        <p:nvSpPr>
          <p:cNvPr id="28" name="Metin kutusu 27">
            <a:extLst>
              <a:ext uri="{FF2B5EF4-FFF2-40B4-BE49-F238E27FC236}">
                <a16:creationId xmlns:a16="http://schemas.microsoft.com/office/drawing/2014/main" id="{662587C4-0177-45FB-910E-0AFCC3A77561}"/>
              </a:ext>
            </a:extLst>
          </p:cNvPr>
          <p:cNvSpPr txBox="1"/>
          <p:nvPr/>
        </p:nvSpPr>
        <p:spPr>
          <a:xfrm>
            <a:off x="1532057" y="2696232"/>
            <a:ext cx="1718740" cy="400110"/>
          </a:xfrm>
          <a:prstGeom prst="rect">
            <a:avLst/>
          </a:prstGeom>
          <a:noFill/>
        </p:spPr>
        <p:txBody>
          <a:bodyPr wrap="none" rtlCol="0">
            <a:spAutoFit/>
          </a:bodyPr>
          <a:lstStyle/>
          <a:p>
            <a:pPr algn="ctr"/>
            <a:r>
              <a:rPr lang="tr-TR" sz="2000" b="1" dirty="0" smtClean="0"/>
              <a:t>56 </a:t>
            </a:r>
            <a:r>
              <a:rPr lang="tr-TR" sz="2000" b="1" dirty="0"/>
              <a:t>ÖĞRENCİ</a:t>
            </a:r>
          </a:p>
        </p:txBody>
      </p:sp>
      <p:sp>
        <p:nvSpPr>
          <p:cNvPr id="29" name="Metin kutusu 28">
            <a:extLst>
              <a:ext uri="{FF2B5EF4-FFF2-40B4-BE49-F238E27FC236}">
                <a16:creationId xmlns:a16="http://schemas.microsoft.com/office/drawing/2014/main" id="{F7895F9C-E0ED-4DF0-9E91-EE5148533480}"/>
              </a:ext>
            </a:extLst>
          </p:cNvPr>
          <p:cNvSpPr txBox="1"/>
          <p:nvPr/>
        </p:nvSpPr>
        <p:spPr>
          <a:xfrm>
            <a:off x="5341490" y="2503875"/>
            <a:ext cx="3678957" cy="523220"/>
          </a:xfrm>
          <a:prstGeom prst="rect">
            <a:avLst/>
          </a:prstGeom>
          <a:noFill/>
        </p:spPr>
        <p:txBody>
          <a:bodyPr wrap="none" rtlCol="0">
            <a:spAutoFit/>
          </a:bodyPr>
          <a:lstStyle/>
          <a:p>
            <a:pPr algn="ctr"/>
            <a:r>
              <a:rPr lang="tr-TR" sz="2800" b="1" dirty="0" smtClean="0">
                <a:solidFill>
                  <a:srgbClr val="FF0000"/>
                </a:solidFill>
              </a:rPr>
              <a:t>9 </a:t>
            </a:r>
            <a:r>
              <a:rPr lang="tr-TR" sz="2000" b="1" dirty="0" smtClean="0"/>
              <a:t>ÖĞRETMEN ve YÖNETİCİ</a:t>
            </a:r>
            <a:endParaRPr lang="tr-TR" sz="2000" b="1" dirty="0"/>
          </a:p>
        </p:txBody>
      </p:sp>
      <p:sp>
        <p:nvSpPr>
          <p:cNvPr id="30" name="Metin kutusu 29">
            <a:extLst>
              <a:ext uri="{FF2B5EF4-FFF2-40B4-BE49-F238E27FC236}">
                <a16:creationId xmlns:a16="http://schemas.microsoft.com/office/drawing/2014/main" id="{ACA0FA45-72EE-4073-95BA-D79E7D3AC50B}"/>
              </a:ext>
            </a:extLst>
          </p:cNvPr>
          <p:cNvSpPr txBox="1"/>
          <p:nvPr/>
        </p:nvSpPr>
        <p:spPr>
          <a:xfrm>
            <a:off x="4002310" y="4187841"/>
            <a:ext cx="1547218" cy="523220"/>
          </a:xfrm>
          <a:prstGeom prst="rect">
            <a:avLst/>
          </a:prstGeom>
          <a:noFill/>
        </p:spPr>
        <p:txBody>
          <a:bodyPr wrap="none" rtlCol="0">
            <a:spAutoFit/>
          </a:bodyPr>
          <a:lstStyle/>
          <a:p>
            <a:pPr algn="ctr"/>
            <a:r>
              <a:rPr lang="tr-TR" sz="2800" b="1" dirty="0">
                <a:solidFill>
                  <a:srgbClr val="002060"/>
                </a:solidFill>
              </a:rPr>
              <a:t>6</a:t>
            </a:r>
            <a:r>
              <a:rPr lang="tr-TR" sz="2000" b="1" dirty="0" smtClean="0"/>
              <a:t> </a:t>
            </a:r>
            <a:r>
              <a:rPr lang="tr-TR" sz="2000" b="1" dirty="0"/>
              <a:t>DERSLİK</a:t>
            </a:r>
          </a:p>
        </p:txBody>
      </p:sp>
      <p:graphicFrame>
        <p:nvGraphicFramePr>
          <p:cNvPr id="18" name="Tablo 17">
            <a:extLst>
              <a:ext uri="{FF2B5EF4-FFF2-40B4-BE49-F238E27FC236}">
                <a16:creationId xmlns:a16="http://schemas.microsoft.com/office/drawing/2014/main" id="{A3EF7D27-A6C0-4E50-B412-AE61B51471CD}"/>
              </a:ext>
            </a:extLst>
          </p:cNvPr>
          <p:cNvGraphicFramePr>
            <a:graphicFrameLocks noGrp="1"/>
          </p:cNvGraphicFramePr>
          <p:nvPr>
            <p:extLst>
              <p:ext uri="{D42A27DB-BD31-4B8C-83A1-F6EECF244321}">
                <p14:modId xmlns:p14="http://schemas.microsoft.com/office/powerpoint/2010/main" val="414467081"/>
              </p:ext>
            </p:extLst>
          </p:nvPr>
        </p:nvGraphicFramePr>
        <p:xfrm>
          <a:off x="5791767" y="3088614"/>
          <a:ext cx="2909358" cy="822960"/>
        </p:xfrm>
        <a:graphic>
          <a:graphicData uri="http://schemas.openxmlformats.org/drawingml/2006/table">
            <a:tbl>
              <a:tblPr firstRow="1" bandRow="1">
                <a:tableStyleId>{0505E3EF-67EA-436B-97B2-0124C06EBD24}</a:tableStyleId>
              </a:tblPr>
              <a:tblGrid>
                <a:gridCol w="1454679">
                  <a:extLst>
                    <a:ext uri="{9D8B030D-6E8A-4147-A177-3AD203B41FA5}">
                      <a16:colId xmlns:a16="http://schemas.microsoft.com/office/drawing/2014/main" val="3991982498"/>
                    </a:ext>
                  </a:extLst>
                </a:gridCol>
                <a:gridCol w="1454679">
                  <a:extLst>
                    <a:ext uri="{9D8B030D-6E8A-4147-A177-3AD203B41FA5}">
                      <a16:colId xmlns:a16="http://schemas.microsoft.com/office/drawing/2014/main" val="2356458948"/>
                    </a:ext>
                  </a:extLst>
                </a:gridCol>
              </a:tblGrid>
              <a:tr h="573453">
                <a:tc>
                  <a:txBody>
                    <a:bodyPr/>
                    <a:lstStyle/>
                    <a:p>
                      <a:pPr algn="ctr"/>
                      <a:r>
                        <a:rPr lang="tr-TR" sz="1600" b="1" dirty="0" smtClean="0">
                          <a:solidFill>
                            <a:srgbClr val="C00000"/>
                          </a:solidFill>
                        </a:rPr>
                        <a:t>2 </a:t>
                      </a:r>
                    </a:p>
                    <a:p>
                      <a:pPr algn="ctr"/>
                      <a:r>
                        <a:rPr lang="tr-TR" sz="1600" b="1" dirty="0" smtClean="0">
                          <a:solidFill>
                            <a:srgbClr val="C00000"/>
                          </a:solidFill>
                        </a:rPr>
                        <a:t>OKUL  YÖNETİCİSİ</a:t>
                      </a:r>
                      <a:endParaRPr lang="tr-TR" sz="1600" b="1" dirty="0">
                        <a:solidFill>
                          <a:srgbClr val="C00000"/>
                        </a:solidFill>
                      </a:endParaRPr>
                    </a:p>
                  </a:txBody>
                  <a:tcPr/>
                </a:tc>
                <a:tc>
                  <a:txBody>
                    <a:bodyPr/>
                    <a:lstStyle/>
                    <a:p>
                      <a:pPr algn="ctr"/>
                      <a:r>
                        <a:rPr lang="tr-TR" sz="1600" b="1" dirty="0" smtClean="0">
                          <a:solidFill>
                            <a:srgbClr val="C00000"/>
                          </a:solidFill>
                        </a:rPr>
                        <a:t>7                           KADROLU </a:t>
                      </a:r>
                    </a:p>
                    <a:p>
                      <a:pPr algn="ctr"/>
                      <a:r>
                        <a:rPr lang="tr-TR" sz="1600" b="1" dirty="0" smtClean="0">
                          <a:solidFill>
                            <a:srgbClr val="C00000"/>
                          </a:solidFill>
                        </a:rPr>
                        <a:t>ÖĞRETMEN</a:t>
                      </a:r>
                      <a:endParaRPr lang="tr-TR" sz="1600" b="1" dirty="0">
                        <a:solidFill>
                          <a:srgbClr val="C00000"/>
                        </a:solidFill>
                      </a:endParaRPr>
                    </a:p>
                  </a:txBody>
                  <a:tcPr/>
                </a:tc>
                <a:extLst>
                  <a:ext uri="{0D108BD9-81ED-4DB2-BD59-A6C34878D82A}">
                    <a16:rowId xmlns:a16="http://schemas.microsoft.com/office/drawing/2014/main" val="2798439664"/>
                  </a:ext>
                </a:extLst>
              </a:tr>
            </a:tbl>
          </a:graphicData>
        </a:graphic>
      </p:graphicFrame>
      <p:graphicFrame>
        <p:nvGraphicFramePr>
          <p:cNvPr id="20" name="Tablo 19">
            <a:extLst>
              <a:ext uri="{FF2B5EF4-FFF2-40B4-BE49-F238E27FC236}">
                <a16:creationId xmlns:a16="http://schemas.microsoft.com/office/drawing/2014/main" id="{A3EF7D27-A6C0-4E50-B412-AE61B51471CD}"/>
              </a:ext>
            </a:extLst>
          </p:cNvPr>
          <p:cNvGraphicFramePr>
            <a:graphicFrameLocks noGrp="1"/>
          </p:cNvGraphicFramePr>
          <p:nvPr>
            <p:extLst>
              <p:ext uri="{D42A27DB-BD31-4B8C-83A1-F6EECF244321}">
                <p14:modId xmlns:p14="http://schemas.microsoft.com/office/powerpoint/2010/main" val="3014499971"/>
              </p:ext>
            </p:extLst>
          </p:nvPr>
        </p:nvGraphicFramePr>
        <p:xfrm>
          <a:off x="1315817" y="3124359"/>
          <a:ext cx="2498465" cy="868680"/>
        </p:xfrm>
        <a:graphic>
          <a:graphicData uri="http://schemas.openxmlformats.org/drawingml/2006/table">
            <a:tbl>
              <a:tblPr firstRow="1" bandRow="1">
                <a:tableStyleId>{0505E3EF-67EA-436B-97B2-0124C06EBD24}</a:tableStyleId>
              </a:tblPr>
              <a:tblGrid>
                <a:gridCol w="1261920">
                  <a:extLst>
                    <a:ext uri="{9D8B030D-6E8A-4147-A177-3AD203B41FA5}">
                      <a16:colId xmlns:a16="http://schemas.microsoft.com/office/drawing/2014/main" val="3991982498"/>
                    </a:ext>
                  </a:extLst>
                </a:gridCol>
                <a:gridCol w="1236545">
                  <a:extLst>
                    <a:ext uri="{9D8B030D-6E8A-4147-A177-3AD203B41FA5}">
                      <a16:colId xmlns:a16="http://schemas.microsoft.com/office/drawing/2014/main" val="2356458948"/>
                    </a:ext>
                  </a:extLst>
                </a:gridCol>
              </a:tblGrid>
              <a:tr h="561759">
                <a:tc>
                  <a:txBody>
                    <a:bodyPr/>
                    <a:lstStyle/>
                    <a:p>
                      <a:pPr algn="ctr"/>
                      <a:endParaRPr kumimoji="0" lang="tr-TR" sz="2000" b="1" i="0" u="none" strike="noStrike" kern="1200" cap="none" spc="0" normalizeH="0" baseline="0" noProof="0" dirty="0" smtClean="0">
                        <a:ln>
                          <a:noFill/>
                        </a:ln>
                        <a:solidFill>
                          <a:srgbClr val="C00000"/>
                        </a:solidFill>
                        <a:effectLst/>
                        <a:uLnTx/>
                        <a:uFillTx/>
                        <a:latin typeface="+mj-lt"/>
                        <a:ea typeface="+mn-ea"/>
                        <a:cs typeface="+mn-cs"/>
                      </a:endParaRPr>
                    </a:p>
                    <a:p>
                      <a:pPr algn="ctr"/>
                      <a:r>
                        <a:rPr kumimoji="0" lang="tr-TR" sz="2000" b="1" i="0" u="none" strike="noStrike" kern="1200" cap="none" spc="0" normalizeH="0" baseline="0" noProof="0" dirty="0" smtClean="0">
                          <a:ln>
                            <a:noFill/>
                          </a:ln>
                          <a:solidFill>
                            <a:srgbClr val="C00000"/>
                          </a:solidFill>
                          <a:effectLst/>
                          <a:uLnTx/>
                          <a:uFillTx/>
                          <a:latin typeface="+mj-lt"/>
                          <a:ea typeface="+mn-ea"/>
                          <a:cs typeface="+mn-cs"/>
                        </a:rPr>
                        <a:t>35 Erkek</a:t>
                      </a:r>
                      <a:r>
                        <a:rPr kumimoji="0" lang="tr-TR" sz="1400" b="1" i="0" u="none" strike="noStrike" kern="1200" cap="none" spc="0" normalizeH="0" baseline="0" noProof="0" dirty="0" smtClean="0">
                          <a:ln>
                            <a:noFill/>
                          </a:ln>
                          <a:solidFill>
                            <a:srgbClr val="3C4743"/>
                          </a:solidFill>
                          <a:effectLst/>
                          <a:uLnTx/>
                          <a:uFillTx/>
                          <a:latin typeface="+mj-lt"/>
                          <a:ea typeface="+mn-ea"/>
                          <a:cs typeface="+mn-cs"/>
                        </a:rPr>
                        <a:t> </a:t>
                      </a:r>
                    </a:p>
                    <a:p>
                      <a:pPr algn="ctr"/>
                      <a:endParaRPr lang="tr-TR" sz="1100" b="1" dirty="0">
                        <a:latin typeface="+mj-lt"/>
                      </a:endParaRPr>
                    </a:p>
                  </a:txBody>
                  <a:tcPr/>
                </a:tc>
                <a:tc>
                  <a:txBody>
                    <a:bodyPr/>
                    <a:lstStyle/>
                    <a:p>
                      <a:pPr algn="ctr"/>
                      <a:endParaRPr lang="tr-TR" sz="2000" b="1" baseline="0" dirty="0" smtClean="0">
                        <a:solidFill>
                          <a:srgbClr val="C00000"/>
                        </a:solidFill>
                        <a:latin typeface="+mj-lt"/>
                      </a:endParaRPr>
                    </a:p>
                    <a:p>
                      <a:pPr algn="ctr"/>
                      <a:r>
                        <a:rPr lang="tr-TR" sz="2000" b="1" baseline="0" dirty="0" smtClean="0">
                          <a:solidFill>
                            <a:srgbClr val="C00000"/>
                          </a:solidFill>
                          <a:latin typeface="+mj-lt"/>
                        </a:rPr>
                        <a:t>21 Kız</a:t>
                      </a:r>
                      <a:endParaRPr lang="tr-TR" sz="2000" b="1" dirty="0">
                        <a:latin typeface="+mj-lt"/>
                      </a:endParaRPr>
                    </a:p>
                  </a:txBody>
                  <a:tcPr/>
                </a:tc>
                <a:extLst>
                  <a:ext uri="{0D108BD9-81ED-4DB2-BD59-A6C34878D82A}">
                    <a16:rowId xmlns:a16="http://schemas.microsoft.com/office/drawing/2014/main" val="2798439664"/>
                  </a:ext>
                </a:extLst>
              </a:tr>
            </a:tbl>
          </a:graphicData>
        </a:graphic>
      </p:graphicFrame>
      <p:pic>
        <p:nvPicPr>
          <p:cNvPr id="17" name="Resim 16">
            <a:extLst>
              <a:ext uri="{FF2B5EF4-FFF2-40B4-BE49-F238E27FC236}">
                <a16:creationId xmlns:a16="http://schemas.microsoft.com/office/drawing/2014/main" id="{6D640416-1FE6-472E-B6A5-B542E862934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70190" y="4020918"/>
            <a:ext cx="1157525" cy="1157525"/>
          </a:xfrm>
          <a:prstGeom prst="rect">
            <a:avLst/>
          </a:prstGeom>
        </p:spPr>
      </p:pic>
      <p:sp>
        <p:nvSpPr>
          <p:cNvPr id="2" name="Dikdörtgen 1"/>
          <p:cNvSpPr/>
          <p:nvPr/>
        </p:nvSpPr>
        <p:spPr>
          <a:xfrm>
            <a:off x="1838950" y="4293803"/>
            <a:ext cx="1056700" cy="461665"/>
          </a:xfrm>
          <a:prstGeom prst="rect">
            <a:avLst/>
          </a:prstGeom>
        </p:spPr>
        <p:txBody>
          <a:bodyPr wrap="none">
            <a:spAutoFit/>
          </a:bodyPr>
          <a:lstStyle/>
          <a:p>
            <a:pPr algn="ctr"/>
            <a:r>
              <a:rPr lang="tr-TR" sz="2400" b="1" dirty="0" smtClean="0">
                <a:solidFill>
                  <a:srgbClr val="002060"/>
                </a:solidFill>
              </a:rPr>
              <a:t>6</a:t>
            </a:r>
            <a:r>
              <a:rPr lang="tr-TR" b="1" dirty="0" smtClean="0"/>
              <a:t> ŞUBE </a:t>
            </a:r>
            <a:endParaRPr lang="tr-TR" b="1" dirty="0"/>
          </a:p>
        </p:txBody>
      </p:sp>
      <p:pic>
        <p:nvPicPr>
          <p:cNvPr id="3" name="Resim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10274" y="352866"/>
            <a:ext cx="971133" cy="971133"/>
          </a:xfrm>
          <a:prstGeom prst="rect">
            <a:avLst/>
          </a:prstGeom>
        </p:spPr>
      </p:pic>
      <p:pic>
        <p:nvPicPr>
          <p:cNvPr id="4" name="Resim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79293" y="1044326"/>
            <a:ext cx="1590897" cy="1790950"/>
          </a:xfrm>
          <a:prstGeom prst="rect">
            <a:avLst/>
          </a:prstGeom>
        </p:spPr>
      </p:pic>
    </p:spTree>
    <p:extLst>
      <p:ext uri="{BB962C8B-B14F-4D97-AF65-F5344CB8AC3E}">
        <p14:creationId xmlns:p14="http://schemas.microsoft.com/office/powerpoint/2010/main" val="209016808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amuk 5"/>
          <p:cNvSpPr/>
          <p:nvPr/>
        </p:nvSpPr>
        <p:spPr>
          <a:xfrm>
            <a:off x="746620" y="6627168"/>
            <a:ext cx="7659148" cy="230832"/>
          </a:xfrm>
          <a:prstGeom prst="trapezoid">
            <a:avLst>
              <a:gd name="adj" fmla="val 136428"/>
            </a:avLst>
          </a:prstGeom>
          <a:solidFill>
            <a:schemeClr val="accent5">
              <a:lumMod val="50000"/>
            </a:schemeClr>
          </a:solidFill>
          <a:ln w="3175">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Metin kutusu 6"/>
          <p:cNvSpPr txBox="1"/>
          <p:nvPr/>
        </p:nvSpPr>
        <p:spPr>
          <a:xfrm>
            <a:off x="2657827" y="6635557"/>
            <a:ext cx="3592650" cy="2308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lang="tr-TR" sz="900" b="1" spc="300" dirty="0" smtClean="0">
                <a:solidFill>
                  <a:prstClr val="black"/>
                </a:solidFill>
                <a:latin typeface="Calibri" panose="020F0502020204030204"/>
              </a:rPr>
              <a:t>MEDRESEÖNÜ İLKOKULU</a:t>
            </a:r>
            <a:r>
              <a:rPr kumimoji="0" lang="tr-TR" sz="900" b="1" i="0" u="none" strike="noStrike" kern="1200" cap="none" spc="300" normalizeH="0" baseline="0" noProof="0" dirty="0" smtClean="0">
                <a:ln>
                  <a:noFill/>
                </a:ln>
                <a:solidFill>
                  <a:prstClr val="black"/>
                </a:solidFill>
                <a:effectLst/>
                <a:uLnTx/>
                <a:uFillTx/>
                <a:latin typeface="Calibri" panose="020F0502020204030204"/>
                <a:ea typeface="+mn-ea"/>
                <a:cs typeface="+mn-cs"/>
              </a:rPr>
              <a:t> </a:t>
            </a: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MÜDÜRLÜĞÜ :.</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sp>
        <p:nvSpPr>
          <p:cNvPr id="12" name="TextBox 1"/>
          <p:cNvSpPr txBox="1">
            <a:spLocks noChangeArrowheads="1"/>
          </p:cNvSpPr>
          <p:nvPr/>
        </p:nvSpPr>
        <p:spPr bwMode="auto">
          <a:xfrm>
            <a:off x="602378" y="368868"/>
            <a:ext cx="7803390" cy="523220"/>
          </a:xfrm>
          <a:prstGeom prst="rect">
            <a:avLst/>
          </a:prstGeom>
          <a:blipFill>
            <a:blip r:embed="rId2" cstate="print"/>
            <a:tile tx="0" ty="0" sx="100000" sy="100000" flip="none" algn="tl"/>
          </a:blipFill>
          <a:ln w="9525">
            <a:noFill/>
            <a:miter lim="800000"/>
            <a:headEnd/>
            <a:tailEnd/>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altLang="ko-KR" sz="2800" b="1" i="0" u="none" strike="noStrike" kern="1200" cap="none" spc="0" normalizeH="0" noProof="0" dirty="0" smtClean="0">
                <a:ln>
                  <a:noFill/>
                </a:ln>
                <a:effectLst/>
                <a:uLnTx/>
                <a:uFillTx/>
                <a:latin typeface="Calibri" panose="020F0502020204030204" pitchFamily="34" charset="0"/>
                <a:ea typeface="맑은 고딕" pitchFamily="50" charset="-127"/>
                <a:cs typeface="Calibri" panose="020F0502020204030204" pitchFamily="34" charset="0"/>
              </a:rPr>
              <a:t>PERSONEL BİLGİLERİ</a:t>
            </a:r>
            <a:endParaRPr kumimoji="0" lang="tr-TR" altLang="ko-KR" sz="2800" b="1" i="0" u="none" strike="noStrike" kern="1200" cap="none" spc="0" normalizeH="0" baseline="0" noProof="0" dirty="0">
              <a:ln>
                <a:noFill/>
              </a:ln>
              <a:effectLst/>
              <a:uLnTx/>
              <a:uFillTx/>
              <a:latin typeface="Calibri" panose="020F0502020204030204" pitchFamily="34" charset="0"/>
              <a:ea typeface="맑은 고딕" pitchFamily="50" charset="-127"/>
              <a:cs typeface="Calibri" panose="020F0502020204030204" pitchFamily="34" charset="0"/>
            </a:endParaRPr>
          </a:p>
        </p:txBody>
      </p:sp>
      <p:graphicFrame>
        <p:nvGraphicFramePr>
          <p:cNvPr id="25" name="Group 98"/>
          <p:cNvGraphicFramePr>
            <a:graphicFrameLocks noGrp="1"/>
          </p:cNvGraphicFramePr>
          <p:nvPr>
            <p:extLst>
              <p:ext uri="{D42A27DB-BD31-4B8C-83A1-F6EECF244321}">
                <p14:modId xmlns:p14="http://schemas.microsoft.com/office/powerpoint/2010/main" val="29254180"/>
              </p:ext>
            </p:extLst>
          </p:nvPr>
        </p:nvGraphicFramePr>
        <p:xfrm>
          <a:off x="682850" y="1344352"/>
          <a:ext cx="7786688" cy="1000349"/>
        </p:xfrm>
        <a:graphic>
          <a:graphicData uri="http://schemas.openxmlformats.org/drawingml/2006/table">
            <a:tbl>
              <a:tblPr/>
              <a:tblGrid>
                <a:gridCol w="2978135">
                  <a:extLst>
                    <a:ext uri="{9D8B030D-6E8A-4147-A177-3AD203B41FA5}">
                      <a16:colId xmlns:a16="http://schemas.microsoft.com/office/drawing/2014/main" val="20000"/>
                    </a:ext>
                  </a:extLst>
                </a:gridCol>
                <a:gridCol w="1992328">
                  <a:extLst>
                    <a:ext uri="{9D8B030D-6E8A-4147-A177-3AD203B41FA5}">
                      <a16:colId xmlns:a16="http://schemas.microsoft.com/office/drawing/2014/main" val="20001"/>
                    </a:ext>
                  </a:extLst>
                </a:gridCol>
                <a:gridCol w="1173566">
                  <a:extLst>
                    <a:ext uri="{9D8B030D-6E8A-4147-A177-3AD203B41FA5}">
                      <a16:colId xmlns:a16="http://schemas.microsoft.com/office/drawing/2014/main" val="20002"/>
                    </a:ext>
                  </a:extLst>
                </a:gridCol>
                <a:gridCol w="1642659">
                  <a:extLst>
                    <a:ext uri="{9D8B030D-6E8A-4147-A177-3AD203B41FA5}">
                      <a16:colId xmlns:a16="http://schemas.microsoft.com/office/drawing/2014/main" val="20003"/>
                    </a:ext>
                  </a:extLst>
                </a:gridCol>
              </a:tblGrid>
              <a:tr h="3880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OKUL / KURUM YÖNETİCİSİ</a:t>
                      </a:r>
                      <a:endParaRPr kumimoji="0" lang="tr-TR" sz="1200" b="1" i="0" u="none" strike="noStrike" cap="none" normalizeH="0" baseline="0" dirty="0" smtClean="0">
                        <a:ln>
                          <a:noFill/>
                        </a:ln>
                        <a:solidFill>
                          <a:schemeClr val="tx1"/>
                        </a:solidFill>
                        <a:effectLst/>
                        <a:latin typeface="Verdana" pitchFamily="34" charset="0"/>
                      </a:endParaRPr>
                    </a:p>
                  </a:txBody>
                  <a:tcPr marL="91439" marR="9143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pitchFamily="34" charset="0"/>
                        </a:rPr>
                        <a:t>NORM</a:t>
                      </a:r>
                    </a:p>
                  </a:txBody>
                  <a:tcPr marL="91439" marR="9143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pitchFamily="34" charset="0"/>
                        </a:rPr>
                        <a:t>ASİL</a:t>
                      </a:r>
                      <a:endParaRPr kumimoji="0" lang="tr-TR" sz="1200" b="1" i="0" u="none" strike="noStrike" cap="none" normalizeH="0" baseline="0" dirty="0" smtClean="0">
                        <a:ln>
                          <a:noFill/>
                        </a:ln>
                        <a:solidFill>
                          <a:schemeClr val="tx1"/>
                        </a:solidFill>
                        <a:effectLst/>
                        <a:latin typeface="Verdana" pitchFamily="34" charset="0"/>
                      </a:endParaRPr>
                    </a:p>
                  </a:txBody>
                  <a:tcPr marL="91439" marR="9143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0" i="0" u="none" strike="noStrike" cap="none" normalizeH="0" baseline="0" dirty="0" smtClean="0">
                          <a:ln>
                            <a:noFill/>
                          </a:ln>
                          <a:solidFill>
                            <a:schemeClr val="tx1"/>
                          </a:solidFill>
                          <a:effectLst/>
                          <a:latin typeface="Calibri" pitchFamily="34" charset="0"/>
                        </a:rPr>
                        <a:t>İHTİYAÇ</a:t>
                      </a:r>
                      <a:endParaRPr kumimoji="0" lang="tr-TR" sz="1200" b="1" i="0" u="none" strike="noStrike" cap="none" normalizeH="0" baseline="0" dirty="0" smtClean="0">
                        <a:ln>
                          <a:noFill/>
                        </a:ln>
                        <a:solidFill>
                          <a:schemeClr val="tx1"/>
                        </a:solidFill>
                        <a:effectLst/>
                        <a:latin typeface="Verdana" pitchFamily="34" charset="0"/>
                      </a:endParaRPr>
                    </a:p>
                  </a:txBody>
                  <a:tcPr marL="91439" marR="9143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0"/>
                  </a:ext>
                </a:extLst>
              </a:tr>
              <a:tr h="3379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Müdür</a:t>
                      </a:r>
                      <a:endParaRPr kumimoji="0" lang="tr-TR" sz="1200" b="1" i="0" u="none" strike="noStrike" cap="none" normalizeH="0" baseline="0" dirty="0" smtClean="0">
                        <a:ln>
                          <a:noFill/>
                        </a:ln>
                        <a:solidFill>
                          <a:schemeClr val="tx1"/>
                        </a:solidFill>
                        <a:effectLst/>
                        <a:latin typeface="Verdana" pitchFamily="34" charset="0"/>
                      </a:endParaRPr>
                    </a:p>
                  </a:txBody>
                  <a:tcPr marL="91439" marR="9143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1</a:t>
                      </a:r>
                      <a:endParaRPr kumimoji="0" lang="tr-TR" sz="1200" b="1" i="0" u="none" strike="noStrike" cap="none" normalizeH="0" baseline="0" dirty="0" smtClean="0">
                        <a:ln>
                          <a:noFill/>
                        </a:ln>
                        <a:solidFill>
                          <a:schemeClr val="tx1"/>
                        </a:solidFill>
                        <a:effectLst/>
                        <a:latin typeface="Arial" charset="0"/>
                      </a:endParaRP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1</a:t>
                      </a:r>
                      <a:endParaRPr kumimoji="0" lang="tr-TR" sz="1200" b="1" i="0" u="none" strike="noStrike" cap="none" normalizeH="0" baseline="0" dirty="0" smtClean="0">
                        <a:ln>
                          <a:noFill/>
                        </a:ln>
                        <a:solidFill>
                          <a:schemeClr val="tx1"/>
                        </a:solidFill>
                        <a:effectLst/>
                        <a:latin typeface="Arial" charset="0"/>
                      </a:endParaRP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rPr>
                        <a:t>0</a:t>
                      </a:r>
                      <a:br>
                        <a:rPr kumimoji="0" lang="tr-TR" sz="1200" b="1" i="0" u="none" strike="noStrike" cap="none" normalizeH="0" baseline="0" dirty="0" smtClean="0">
                          <a:ln>
                            <a:noFill/>
                          </a:ln>
                          <a:solidFill>
                            <a:schemeClr val="tx1"/>
                          </a:solidFill>
                          <a:effectLst/>
                          <a:latin typeface="Arial" charset="0"/>
                        </a:rPr>
                      </a:br>
                      <a:endParaRPr kumimoji="0" lang="tr-TR" sz="600" b="1" i="0" u="none" strike="noStrike" cap="none" normalizeH="0" baseline="0" dirty="0" smtClean="0">
                        <a:ln>
                          <a:noFill/>
                        </a:ln>
                        <a:solidFill>
                          <a:schemeClr val="tx1"/>
                        </a:solidFill>
                        <a:effectLst/>
                        <a:latin typeface="Arial" charset="0"/>
                      </a:endParaRP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05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Müdür Yardımcısı</a:t>
                      </a:r>
                      <a:endParaRPr kumimoji="0" lang="tr-TR" sz="1200" b="1" i="0" u="none" strike="noStrike" cap="none" normalizeH="0" baseline="0" dirty="0" smtClean="0">
                        <a:ln>
                          <a:noFill/>
                        </a:ln>
                        <a:solidFill>
                          <a:schemeClr val="tx1"/>
                        </a:solidFill>
                        <a:effectLst/>
                        <a:latin typeface="Verdana" pitchFamily="34" charset="0"/>
                      </a:endParaRPr>
                    </a:p>
                  </a:txBody>
                  <a:tcPr marL="91439" marR="9143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1</a:t>
                      </a:r>
                      <a:endParaRPr kumimoji="0" lang="tr-TR" sz="1200" b="1" i="0" u="none" strike="noStrike" cap="none" normalizeH="0" baseline="0" dirty="0" smtClean="0">
                        <a:ln>
                          <a:noFill/>
                        </a:ln>
                        <a:solidFill>
                          <a:schemeClr val="tx1"/>
                        </a:solidFill>
                        <a:effectLst/>
                        <a:latin typeface="Arial" charset="0"/>
                      </a:endParaRP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rPr>
                        <a:t>1</a:t>
                      </a: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rPr>
                        <a:t>0</a:t>
                      </a:r>
                    </a:p>
                  </a:txBody>
                  <a:tcPr marL="9525" marR="9525"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34" name="Group 109"/>
          <p:cNvGraphicFramePr>
            <a:graphicFrameLocks noGrp="1"/>
          </p:cNvGraphicFramePr>
          <p:nvPr>
            <p:extLst>
              <p:ext uri="{D42A27DB-BD31-4B8C-83A1-F6EECF244321}">
                <p14:modId xmlns:p14="http://schemas.microsoft.com/office/powerpoint/2010/main" val="618649729"/>
              </p:ext>
            </p:extLst>
          </p:nvPr>
        </p:nvGraphicFramePr>
        <p:xfrm>
          <a:off x="682850" y="2738077"/>
          <a:ext cx="7786688" cy="1039905"/>
        </p:xfrm>
        <a:graphic>
          <a:graphicData uri="http://schemas.openxmlformats.org/drawingml/2006/table">
            <a:tbl>
              <a:tblPr/>
              <a:tblGrid>
                <a:gridCol w="2978135">
                  <a:extLst>
                    <a:ext uri="{9D8B030D-6E8A-4147-A177-3AD203B41FA5}">
                      <a16:colId xmlns:a16="http://schemas.microsoft.com/office/drawing/2014/main" val="20000"/>
                    </a:ext>
                  </a:extLst>
                </a:gridCol>
                <a:gridCol w="2015945">
                  <a:extLst>
                    <a:ext uri="{9D8B030D-6E8A-4147-A177-3AD203B41FA5}">
                      <a16:colId xmlns:a16="http://schemas.microsoft.com/office/drawing/2014/main" val="20001"/>
                    </a:ext>
                  </a:extLst>
                </a:gridCol>
                <a:gridCol w="1162073">
                  <a:extLst>
                    <a:ext uri="{9D8B030D-6E8A-4147-A177-3AD203B41FA5}">
                      <a16:colId xmlns:a16="http://schemas.microsoft.com/office/drawing/2014/main" val="20002"/>
                    </a:ext>
                  </a:extLst>
                </a:gridCol>
                <a:gridCol w="861053">
                  <a:extLst>
                    <a:ext uri="{9D8B030D-6E8A-4147-A177-3AD203B41FA5}">
                      <a16:colId xmlns:a16="http://schemas.microsoft.com/office/drawing/2014/main" val="20003"/>
                    </a:ext>
                  </a:extLst>
                </a:gridCol>
                <a:gridCol w="769482">
                  <a:extLst>
                    <a:ext uri="{9D8B030D-6E8A-4147-A177-3AD203B41FA5}">
                      <a16:colId xmlns:a16="http://schemas.microsoft.com/office/drawing/2014/main" val="20004"/>
                    </a:ext>
                  </a:extLst>
                </a:gridCol>
              </a:tblGrid>
              <a:tr h="4581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EĞİTİM ÖĞRETİM SINIFI</a:t>
                      </a:r>
                      <a:endParaRPr kumimoji="0" lang="tr-TR" sz="1200" b="1" i="0" u="none" strike="noStrike" cap="none" normalizeH="0" baseline="0" dirty="0" smtClean="0">
                        <a:ln>
                          <a:noFill/>
                        </a:ln>
                        <a:solidFill>
                          <a:schemeClr val="tx1"/>
                        </a:solidFill>
                        <a:effectLst/>
                        <a:latin typeface="Verdana" pitchFamily="34" charset="0"/>
                      </a:endParaRP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NORM</a:t>
                      </a:r>
                      <a:endParaRPr kumimoji="0" lang="tr-TR" sz="1200" b="1" i="0" u="none" strike="noStrike" cap="none" normalizeH="0" baseline="0" dirty="0" smtClean="0">
                        <a:ln>
                          <a:noFill/>
                        </a:ln>
                        <a:solidFill>
                          <a:schemeClr val="tx1"/>
                        </a:solidFill>
                        <a:effectLst/>
                        <a:latin typeface="Verdana" pitchFamily="34" charset="0"/>
                      </a:endParaRP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MEVCUT</a:t>
                      </a:r>
                      <a:endParaRPr kumimoji="0" lang="tr-TR" sz="1200" b="1" i="0" u="none" strike="noStrike" cap="none" normalizeH="0" baseline="0" dirty="0" smtClean="0">
                        <a:ln>
                          <a:noFill/>
                        </a:ln>
                        <a:solidFill>
                          <a:schemeClr val="tx1"/>
                        </a:solidFill>
                        <a:effectLst/>
                        <a:latin typeface="Verdana" pitchFamily="34" charset="0"/>
                      </a:endParaRP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İHTİYAÇ</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NORM FAZLASI</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0"/>
                  </a:ext>
                </a:extLst>
              </a:tr>
              <a:tr h="2908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Kadrolu- sözleşmeli öğretmen</a:t>
                      </a:r>
                      <a:endParaRPr kumimoji="0" lang="tr-TR" sz="1200" b="1" i="0" u="none" strike="noStrike" cap="none" normalizeH="0" baseline="0" dirty="0" smtClean="0">
                        <a:ln>
                          <a:noFill/>
                        </a:ln>
                        <a:solidFill>
                          <a:schemeClr val="tx1"/>
                        </a:solidFill>
                        <a:effectLst/>
                        <a:latin typeface="Verdana" pitchFamily="34" charset="0"/>
                      </a:endParaRP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rPr>
                        <a:t>6</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rPr>
                        <a:t>7</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rPr>
                        <a:t>0</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rPr>
                        <a:t>1</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08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rPr>
                        <a:t>Ders karşılığı ücretli öğretmen</a:t>
                      </a:r>
                      <a:endParaRPr kumimoji="0" lang="tr-TR" sz="1200" b="1" i="0" u="none" strike="noStrike" cap="none" normalizeH="0" baseline="0" dirty="0" smtClean="0">
                        <a:ln>
                          <a:noFill/>
                        </a:ln>
                        <a:solidFill>
                          <a:schemeClr val="tx1"/>
                        </a:solidFill>
                        <a:effectLst/>
                        <a:latin typeface="Verdana" pitchFamily="34" charset="0"/>
                      </a:endParaRP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a:t>
                      </a:r>
                    </a:p>
                  </a:txBody>
                  <a:tcPr marL="91438" marR="91438"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36" name="Group 77"/>
          <p:cNvGraphicFramePr>
            <a:graphicFrameLocks noGrp="1"/>
          </p:cNvGraphicFramePr>
          <p:nvPr>
            <p:extLst>
              <p:ext uri="{D42A27DB-BD31-4B8C-83A1-F6EECF244321}">
                <p14:modId xmlns:p14="http://schemas.microsoft.com/office/powerpoint/2010/main" val="2816940071"/>
              </p:ext>
            </p:extLst>
          </p:nvPr>
        </p:nvGraphicFramePr>
        <p:xfrm>
          <a:off x="682850" y="4171358"/>
          <a:ext cx="7786687" cy="1613646"/>
        </p:xfrm>
        <a:graphic>
          <a:graphicData uri="http://schemas.openxmlformats.org/drawingml/2006/table">
            <a:tbl>
              <a:tblPr>
                <a:tableStyleId>{616DA210-FB5B-4158-B5E0-FEB733F419BA}</a:tableStyleId>
              </a:tblPr>
              <a:tblGrid>
                <a:gridCol w="3019504">
                  <a:extLst>
                    <a:ext uri="{9D8B030D-6E8A-4147-A177-3AD203B41FA5}">
                      <a16:colId xmlns:a16="http://schemas.microsoft.com/office/drawing/2014/main" val="20000"/>
                    </a:ext>
                  </a:extLst>
                </a:gridCol>
                <a:gridCol w="1965967">
                  <a:extLst>
                    <a:ext uri="{9D8B030D-6E8A-4147-A177-3AD203B41FA5}">
                      <a16:colId xmlns:a16="http://schemas.microsoft.com/office/drawing/2014/main" val="20001"/>
                    </a:ext>
                  </a:extLst>
                </a:gridCol>
                <a:gridCol w="1179289">
                  <a:extLst>
                    <a:ext uri="{9D8B030D-6E8A-4147-A177-3AD203B41FA5}">
                      <a16:colId xmlns:a16="http://schemas.microsoft.com/office/drawing/2014/main" val="20002"/>
                    </a:ext>
                  </a:extLst>
                </a:gridCol>
                <a:gridCol w="1621927">
                  <a:extLst>
                    <a:ext uri="{9D8B030D-6E8A-4147-A177-3AD203B41FA5}">
                      <a16:colId xmlns:a16="http://schemas.microsoft.com/office/drawing/2014/main" val="20003"/>
                    </a:ext>
                  </a:extLst>
                </a:gridCol>
              </a:tblGrid>
              <a:tr h="282206">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EĞİTİM ÖĞRETİM DIŞI PERSONEL DURUMU</a:t>
                      </a:r>
                      <a:endParaRPr kumimoji="0" lang="tr-TR" sz="1200" b="0" i="0" u="none" strike="noStrike" cap="none" normalizeH="0" baseline="0" dirty="0" smtClean="0">
                        <a:ln>
                          <a:noFill/>
                        </a:ln>
                        <a:solidFill>
                          <a:schemeClr val="tx1"/>
                        </a:solidFill>
                        <a:effectLst/>
                        <a:latin typeface="Verdana" pitchFamily="34" charset="0"/>
                      </a:endParaRPr>
                    </a:p>
                  </a:txBody>
                  <a:tcPr marT="45706" marB="45706" anchor="ctr" horzOverflow="overflow">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3328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200" b="1" u="none" strike="noStrike" cap="none" normalizeH="0" baseline="0" dirty="0" smtClean="0">
                          <a:ln>
                            <a:noFill/>
                          </a:ln>
                          <a:solidFill>
                            <a:schemeClr val="tx1"/>
                          </a:solidFill>
                          <a:effectLst/>
                        </a:rPr>
                        <a:t>PERSONEL GÖREV VE ÜNVANI</a:t>
                      </a:r>
                      <a:endParaRPr kumimoji="0" lang="tr-TR" sz="1200" b="1" i="0" u="none" strike="noStrike" cap="none" normalizeH="0" baseline="0" dirty="0" smtClean="0">
                        <a:ln>
                          <a:noFill/>
                        </a:ln>
                        <a:solidFill>
                          <a:schemeClr val="tx1"/>
                        </a:solidFill>
                        <a:effectLst/>
                        <a:latin typeface="Verdana" pitchFamily="34" charset="0"/>
                      </a:endParaRPr>
                    </a:p>
                  </a:txBody>
                  <a:tcPr marT="45706" marB="45706" anchor="ctr" horzOverflow="overflow">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u="none" strike="noStrike" cap="none" normalizeH="0" baseline="0" dirty="0" smtClean="0">
                          <a:ln>
                            <a:noFill/>
                          </a:ln>
                          <a:solidFill>
                            <a:schemeClr val="tx1"/>
                          </a:solidFill>
                          <a:effectLst/>
                        </a:rPr>
                        <a:t>NORM</a:t>
                      </a:r>
                      <a:endParaRPr kumimoji="0" lang="tr-TR" sz="1200" b="1" i="0" u="none" strike="noStrike" cap="none" normalizeH="0" baseline="0" dirty="0" smtClean="0">
                        <a:ln>
                          <a:noFill/>
                        </a:ln>
                        <a:solidFill>
                          <a:schemeClr val="tx1"/>
                        </a:solidFill>
                        <a:effectLst/>
                        <a:latin typeface="Verdana" pitchFamily="34" charset="0"/>
                      </a:endParaRPr>
                    </a:p>
                  </a:txBody>
                  <a:tcPr marT="45706" marB="45706" anchor="ctr" horzOverflow="overflow">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u="none" strike="noStrike" cap="none" normalizeH="0" baseline="0" dirty="0" smtClean="0">
                          <a:ln>
                            <a:noFill/>
                          </a:ln>
                          <a:solidFill>
                            <a:schemeClr val="tx1"/>
                          </a:solidFill>
                          <a:effectLst/>
                        </a:rPr>
                        <a:t>MEVCUT</a:t>
                      </a:r>
                      <a:endParaRPr kumimoji="0" lang="tr-TR" sz="1200" b="1" i="0" u="none" strike="noStrike" cap="none" normalizeH="0" baseline="0" dirty="0" smtClean="0">
                        <a:ln>
                          <a:noFill/>
                        </a:ln>
                        <a:solidFill>
                          <a:schemeClr val="tx1"/>
                        </a:solidFill>
                        <a:effectLst/>
                        <a:latin typeface="Verdana" pitchFamily="34" charset="0"/>
                      </a:endParaRPr>
                    </a:p>
                  </a:txBody>
                  <a:tcPr marT="45706" marB="45706" anchor="ctr" horzOverflow="overflow">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200" u="none" strike="noStrike" cap="none" normalizeH="0" baseline="0" dirty="0" smtClean="0">
                          <a:ln>
                            <a:noFill/>
                          </a:ln>
                          <a:solidFill>
                            <a:schemeClr val="tx1"/>
                          </a:solidFill>
                          <a:effectLst/>
                        </a:rPr>
                        <a:t>İHTİYAÇ</a:t>
                      </a:r>
                      <a:endParaRPr kumimoji="0" lang="tr-TR" sz="1200" b="1" i="0" u="none" strike="noStrike" cap="none" normalizeH="0" baseline="0" dirty="0" smtClean="0">
                        <a:ln>
                          <a:noFill/>
                        </a:ln>
                        <a:solidFill>
                          <a:schemeClr val="tx1"/>
                        </a:solidFill>
                        <a:effectLst/>
                        <a:latin typeface="Verdana" pitchFamily="34" charset="0"/>
                      </a:endParaRPr>
                    </a:p>
                  </a:txBody>
                  <a:tcPr marT="45706" marB="45706" anchor="ctr" horzOverflow="overflow">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1"/>
                  </a:ext>
                </a:extLst>
              </a:tr>
              <a:tr h="3328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u="none" strike="noStrike" cap="none" normalizeH="0" baseline="0" dirty="0" smtClean="0">
                          <a:ln>
                            <a:noFill/>
                          </a:ln>
                          <a:solidFill>
                            <a:schemeClr val="tx1"/>
                          </a:solidFill>
                          <a:effectLst/>
                        </a:rPr>
                        <a:t>Genel İdare Hizmetleri</a:t>
                      </a:r>
                      <a:endParaRPr kumimoji="0" lang="tr-TR" sz="1200" b="1" i="0" u="none" strike="noStrike" cap="none" normalizeH="0" baseline="0" dirty="0" smtClean="0">
                        <a:ln>
                          <a:noFill/>
                        </a:ln>
                        <a:solidFill>
                          <a:schemeClr val="tx1"/>
                        </a:solidFill>
                        <a:effectLst/>
                        <a:latin typeface="Verdana" pitchFamily="34" charset="0"/>
                      </a:endParaRPr>
                    </a:p>
                  </a:txBody>
                  <a:tcPr marT="45706" marB="45706"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0</a:t>
                      </a:r>
                    </a:p>
                  </a:txBody>
                  <a:tcPr marT="45706" marB="45706"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0</a:t>
                      </a:r>
                    </a:p>
                  </a:txBody>
                  <a:tcPr marT="45706" marB="45706"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0</a:t>
                      </a:r>
                    </a:p>
                  </a:txBody>
                  <a:tcPr marT="45706" marB="45706" anchor="ctr" horzOverflow="overflow">
                    <a:noFill/>
                  </a:tcPr>
                </a:tc>
                <a:extLst>
                  <a:ext uri="{0D108BD9-81ED-4DB2-BD59-A6C34878D82A}">
                    <a16:rowId xmlns:a16="http://schemas.microsoft.com/office/drawing/2014/main" val="10002"/>
                  </a:ext>
                </a:extLst>
              </a:tr>
              <a:tr h="3328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u="none" strike="noStrike" cap="none" normalizeH="0" baseline="0" dirty="0" smtClean="0">
                          <a:ln>
                            <a:noFill/>
                          </a:ln>
                          <a:solidFill>
                            <a:schemeClr val="tx1"/>
                          </a:solidFill>
                          <a:effectLst/>
                        </a:rPr>
                        <a:t>Yardımcı  Hizmetler Sınıfı</a:t>
                      </a:r>
                      <a:endParaRPr kumimoji="0" lang="tr-TR" sz="1200" b="1" i="0" u="none" strike="noStrike" cap="none" normalizeH="0" baseline="0" dirty="0" smtClean="0">
                        <a:ln>
                          <a:noFill/>
                        </a:ln>
                        <a:solidFill>
                          <a:schemeClr val="tx1"/>
                        </a:solidFill>
                        <a:effectLst/>
                        <a:latin typeface="Verdana" pitchFamily="34" charset="0"/>
                      </a:endParaRPr>
                    </a:p>
                  </a:txBody>
                  <a:tcPr marT="45706" marB="45706"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1</a:t>
                      </a:r>
                    </a:p>
                  </a:txBody>
                  <a:tcPr marT="45706" marB="45706"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1</a:t>
                      </a:r>
                    </a:p>
                  </a:txBody>
                  <a:tcPr marT="45706" marB="45706" anchor="ctr" horzOverflow="overflow">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0</a:t>
                      </a:r>
                    </a:p>
                  </a:txBody>
                  <a:tcPr marT="45706" marB="45706" anchor="ctr" horzOverflow="overflow">
                    <a:noFill/>
                  </a:tcPr>
                </a:tc>
                <a:extLst>
                  <a:ext uri="{0D108BD9-81ED-4DB2-BD59-A6C34878D82A}">
                    <a16:rowId xmlns:a16="http://schemas.microsoft.com/office/drawing/2014/main" val="10003"/>
                  </a:ext>
                </a:extLst>
              </a:tr>
              <a:tr h="3328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u="none" strike="noStrike" cap="none" normalizeH="0" baseline="0" dirty="0" smtClean="0">
                          <a:ln>
                            <a:noFill/>
                          </a:ln>
                          <a:solidFill>
                            <a:schemeClr val="tx1"/>
                          </a:solidFill>
                          <a:effectLst/>
                        </a:rPr>
                        <a:t>TOPLAM</a:t>
                      </a:r>
                      <a:endParaRPr kumimoji="0" lang="tr-TR" sz="1200" b="1" i="0" u="none" strike="noStrike" cap="none" normalizeH="0" baseline="0" dirty="0" smtClean="0">
                        <a:ln>
                          <a:noFill/>
                        </a:ln>
                        <a:solidFill>
                          <a:schemeClr val="tx1"/>
                        </a:solidFill>
                        <a:effectLst/>
                        <a:latin typeface="Verdana" pitchFamily="34" charset="0"/>
                      </a:endParaRPr>
                    </a:p>
                  </a:txBody>
                  <a:tcPr marT="45706" marB="45706" anchor="ctr" horzOverflow="overflow">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1</a:t>
                      </a:r>
                    </a:p>
                  </a:txBody>
                  <a:tcPr marT="45706" marB="45706" anchor="ctr" horzOverflow="overflow">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1</a:t>
                      </a:r>
                    </a:p>
                  </a:txBody>
                  <a:tcPr marT="45706" marB="45706" anchor="ctr" horzOverflow="overflow">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Verdana" pitchFamily="34" charset="0"/>
                        </a:rPr>
                        <a:t>0</a:t>
                      </a:r>
                    </a:p>
                  </a:txBody>
                  <a:tcPr marT="45706" marB="45706" anchor="ctr" horzOverflow="overflow">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4"/>
                  </a:ext>
                </a:extLst>
              </a:tr>
            </a:tbl>
          </a:graphicData>
        </a:graphic>
      </p:graphicFrame>
      <p:graphicFrame>
        <p:nvGraphicFramePr>
          <p:cNvPr id="2" name="Tablo 1"/>
          <p:cNvGraphicFramePr>
            <a:graphicFrameLocks noGrp="1"/>
          </p:cNvGraphicFramePr>
          <p:nvPr>
            <p:extLst>
              <p:ext uri="{D42A27DB-BD31-4B8C-83A1-F6EECF244321}">
                <p14:modId xmlns:p14="http://schemas.microsoft.com/office/powerpoint/2010/main" val="1828691889"/>
              </p:ext>
            </p:extLst>
          </p:nvPr>
        </p:nvGraphicFramePr>
        <p:xfrm>
          <a:off x="620952" y="6185646"/>
          <a:ext cx="7784816" cy="370840"/>
        </p:xfrm>
        <a:graphic>
          <a:graphicData uri="http://schemas.openxmlformats.org/drawingml/2006/table">
            <a:tbl>
              <a:tblPr firstRow="1" bandRow="1">
                <a:tableStyleId>{7DF18680-E054-41AD-8BC1-D1AEF772440D}</a:tableStyleId>
              </a:tblPr>
              <a:tblGrid>
                <a:gridCol w="3028022">
                  <a:extLst>
                    <a:ext uri="{9D8B030D-6E8A-4147-A177-3AD203B41FA5}">
                      <a16:colId xmlns:a16="http://schemas.microsoft.com/office/drawing/2014/main" val="20000"/>
                    </a:ext>
                  </a:extLst>
                </a:gridCol>
                <a:gridCol w="1958196">
                  <a:extLst>
                    <a:ext uri="{9D8B030D-6E8A-4147-A177-3AD203B41FA5}">
                      <a16:colId xmlns:a16="http://schemas.microsoft.com/office/drawing/2014/main" val="20001"/>
                    </a:ext>
                  </a:extLst>
                </a:gridCol>
                <a:gridCol w="1190445">
                  <a:extLst>
                    <a:ext uri="{9D8B030D-6E8A-4147-A177-3AD203B41FA5}">
                      <a16:colId xmlns:a16="http://schemas.microsoft.com/office/drawing/2014/main" val="20002"/>
                    </a:ext>
                  </a:extLst>
                </a:gridCol>
                <a:gridCol w="1608153">
                  <a:extLst>
                    <a:ext uri="{9D8B030D-6E8A-4147-A177-3AD203B41FA5}">
                      <a16:colId xmlns:a16="http://schemas.microsoft.com/office/drawing/2014/main" val="20003"/>
                    </a:ext>
                  </a:extLst>
                </a:gridCol>
              </a:tblGrid>
              <a:tr h="370840">
                <a:tc>
                  <a:txBody>
                    <a:bodyPr/>
                    <a:lstStyle/>
                    <a:p>
                      <a:r>
                        <a:rPr lang="tr-TR" dirty="0" smtClean="0"/>
                        <a:t>TOPLAM</a:t>
                      </a:r>
                      <a:endParaRPr lang="tr-TR" b="1" dirty="0"/>
                    </a:p>
                  </a:txBody>
                  <a:tcPr/>
                </a:tc>
                <a:tc>
                  <a:txBody>
                    <a:bodyPr/>
                    <a:lstStyle/>
                    <a:p>
                      <a:pPr algn="ctr"/>
                      <a:r>
                        <a:rPr lang="tr-TR" b="1" dirty="0" smtClean="0"/>
                        <a:t>9</a:t>
                      </a:r>
                      <a:endParaRPr lang="tr-TR" b="1" dirty="0"/>
                    </a:p>
                  </a:txBody>
                  <a:tcPr/>
                </a:tc>
                <a:tc>
                  <a:txBody>
                    <a:bodyPr/>
                    <a:lstStyle/>
                    <a:p>
                      <a:pPr algn="ctr"/>
                      <a:r>
                        <a:rPr lang="tr-TR" b="1" dirty="0" smtClean="0"/>
                        <a:t>10</a:t>
                      </a:r>
                      <a:endParaRPr lang="tr-TR" b="1" dirty="0"/>
                    </a:p>
                  </a:txBody>
                  <a:tcPr/>
                </a:tc>
                <a:tc>
                  <a:txBody>
                    <a:bodyPr/>
                    <a:lstStyle/>
                    <a:p>
                      <a:pPr algn="ctr"/>
                      <a:r>
                        <a:rPr lang="tr-TR" b="1" dirty="0" smtClean="0"/>
                        <a:t>0</a:t>
                      </a:r>
                      <a:endParaRPr lang="tr-TR" b="1" dirty="0"/>
                    </a:p>
                  </a:txBody>
                  <a:tcPr/>
                </a:tc>
                <a:extLst>
                  <a:ext uri="{0D108BD9-81ED-4DB2-BD59-A6C34878D82A}">
                    <a16:rowId xmlns:a16="http://schemas.microsoft.com/office/drawing/2014/main" val="10000"/>
                  </a:ext>
                </a:extLst>
              </a:tr>
            </a:tbl>
          </a:graphicData>
        </a:graphic>
      </p:graphicFrame>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33173" y="88091"/>
            <a:ext cx="832449" cy="832449"/>
          </a:xfrm>
          <a:prstGeom prst="rect">
            <a:avLst/>
          </a:prstGeom>
        </p:spPr>
      </p:pic>
    </p:spTree>
    <p:extLst>
      <p:ext uri="{BB962C8B-B14F-4D97-AF65-F5344CB8AC3E}">
        <p14:creationId xmlns:p14="http://schemas.microsoft.com/office/powerpoint/2010/main" val="187119903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3173" y="88091"/>
            <a:ext cx="832449" cy="832449"/>
          </a:xfrm>
          <a:prstGeom prst="rect">
            <a:avLst/>
          </a:prstGeom>
        </p:spPr>
      </p:pic>
      <p:sp>
        <p:nvSpPr>
          <p:cNvPr id="10" name="Metin kutusu 9"/>
          <p:cNvSpPr txBox="1"/>
          <p:nvPr/>
        </p:nvSpPr>
        <p:spPr>
          <a:xfrm>
            <a:off x="2657827" y="6635557"/>
            <a:ext cx="3592650" cy="230832"/>
          </a:xfrm>
          <a:prstGeom prst="rect">
            <a:avLst/>
          </a:prstGeom>
          <a:noFill/>
        </p:spPr>
        <p:txBody>
          <a:bodyPr wrap="none" rtlCol="0">
            <a:spAutoFit/>
          </a:bodyPr>
          <a:lstStyle/>
          <a:p>
            <a:pPr lvl="0">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lang="tr-TR" sz="900" b="1" spc="300" dirty="0">
                <a:solidFill>
                  <a:prstClr val="black"/>
                </a:solidFill>
                <a:latin typeface="Calibri" panose="020F0502020204030204"/>
              </a:rPr>
              <a:t>MEDRESEÖNÜ İLKOKULU MÜDÜRLÜĞÜ :.</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sp>
        <p:nvSpPr>
          <p:cNvPr id="9" name="Dikdörtgen 8"/>
          <p:cNvSpPr/>
          <p:nvPr/>
        </p:nvSpPr>
        <p:spPr>
          <a:xfrm>
            <a:off x="953532" y="1373347"/>
            <a:ext cx="7441529" cy="507831"/>
          </a:xfrm>
          <a:prstGeom prst="rect">
            <a:avLst/>
          </a:prstGeom>
          <a:ln/>
        </p:spPr>
        <p:style>
          <a:lnRef idx="1">
            <a:schemeClr val="accent1"/>
          </a:lnRef>
          <a:fillRef idx="2">
            <a:schemeClr val="accent1"/>
          </a:fillRef>
          <a:effectRef idx="1">
            <a:schemeClr val="accent1"/>
          </a:effectRef>
          <a:fontRef idx="minor">
            <a:schemeClr val="dk1"/>
          </a:fontRef>
        </p:style>
        <p:txBody>
          <a:bodyPr wrap="square">
            <a:spAutoFit/>
          </a:bodyPr>
          <a:lstStyle/>
          <a:p>
            <a:pPr algn="ctr">
              <a:lnSpc>
                <a:spcPct val="150000"/>
              </a:lnSpc>
              <a:spcAft>
                <a:spcPts val="0"/>
              </a:spcAft>
            </a:pPr>
            <a:r>
              <a:rPr lang="tr-TR" b="1" dirty="0" smtClean="0">
                <a:ea typeface="Times New Roman"/>
              </a:rPr>
              <a:t>BİNA BİLGİLERİ</a:t>
            </a:r>
            <a:endParaRPr lang="tr-TR" sz="1600" dirty="0">
              <a:latin typeface="Times New Roman"/>
              <a:ea typeface="Times New Roman"/>
            </a:endParaRPr>
          </a:p>
        </p:txBody>
      </p:sp>
      <p:sp>
        <p:nvSpPr>
          <p:cNvPr id="11" name="Dikdörtgen 10"/>
          <p:cNvSpPr/>
          <p:nvPr/>
        </p:nvSpPr>
        <p:spPr>
          <a:xfrm>
            <a:off x="953533" y="2333986"/>
            <a:ext cx="7441529" cy="332398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88900" lvl="0" indent="177800" algn="just">
              <a:lnSpc>
                <a:spcPct val="150000"/>
              </a:lnSpc>
              <a:spcAft>
                <a:spcPts val="0"/>
              </a:spcAft>
              <a:buFont typeface="Symbol"/>
              <a:buBlip>
                <a:blip r:embed="rId3"/>
              </a:buBlip>
              <a:tabLst>
                <a:tab pos="88900" algn="l"/>
              </a:tabLst>
            </a:pPr>
            <a:r>
              <a:rPr lang="tr-TR" sz="1400" dirty="0" smtClean="0">
                <a:ea typeface="Times New Roman"/>
              </a:rPr>
              <a:t>…</a:t>
            </a:r>
          </a:p>
          <a:p>
            <a:pPr marL="88900" lvl="0" indent="177800" algn="just">
              <a:lnSpc>
                <a:spcPct val="150000"/>
              </a:lnSpc>
              <a:spcAft>
                <a:spcPts val="0"/>
              </a:spcAft>
              <a:buFont typeface="Symbol"/>
              <a:buBlip>
                <a:blip r:embed="rId3"/>
              </a:buBlip>
              <a:tabLst>
                <a:tab pos="88900" algn="l"/>
              </a:tabLst>
            </a:pPr>
            <a:r>
              <a:rPr lang="tr-TR" sz="1400" dirty="0" smtClean="0">
                <a:effectLst/>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r>
              <a:rPr lang="tr-TR" sz="1400" dirty="0" smtClean="0">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r>
              <a:rPr lang="tr-TR" sz="1400" dirty="0" smtClean="0">
                <a:effectLst/>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r>
              <a:rPr lang="tr-TR" sz="1400" dirty="0" smtClean="0">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r>
              <a:rPr lang="tr-TR" sz="1400" dirty="0" smtClean="0">
                <a:effectLst/>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r>
              <a:rPr lang="tr-TR" sz="1400" dirty="0" smtClean="0">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endParaRPr lang="tr-TR" sz="1400" dirty="0">
              <a:effectLst/>
              <a:latin typeface="Times New Roman"/>
              <a:ea typeface="Times New Roman"/>
            </a:endParaRPr>
          </a:p>
          <a:p>
            <a:pPr marL="88900" lvl="0" indent="177800" algn="just">
              <a:lnSpc>
                <a:spcPct val="150000"/>
              </a:lnSpc>
              <a:spcAft>
                <a:spcPts val="0"/>
              </a:spcAft>
              <a:buFont typeface="Symbol"/>
              <a:buBlip>
                <a:blip r:embed="rId3"/>
              </a:buBlip>
              <a:tabLst>
                <a:tab pos="88900" algn="l"/>
              </a:tabLst>
            </a:pPr>
            <a:r>
              <a:rPr lang="tr-TR" sz="1400" dirty="0" smtClean="0">
                <a:latin typeface="Times New Roman"/>
                <a:ea typeface="Times New Roman"/>
              </a:rPr>
              <a:t>.</a:t>
            </a:r>
          </a:p>
          <a:p>
            <a:pPr marL="88900" lvl="0" indent="177800" algn="just">
              <a:lnSpc>
                <a:spcPct val="150000"/>
              </a:lnSpc>
              <a:spcAft>
                <a:spcPts val="0"/>
              </a:spcAft>
              <a:buFont typeface="Symbol"/>
              <a:buBlip>
                <a:blip r:embed="rId3"/>
              </a:buBlip>
              <a:tabLst>
                <a:tab pos="88900" algn="l"/>
              </a:tabLst>
            </a:pPr>
            <a:r>
              <a:rPr lang="tr-TR" sz="1400" dirty="0">
                <a:effectLst/>
                <a:latin typeface="Times New Roman"/>
                <a:ea typeface="Times New Roman"/>
              </a:rPr>
              <a:t>.</a:t>
            </a:r>
          </a:p>
        </p:txBody>
      </p:sp>
      <p:graphicFrame>
        <p:nvGraphicFramePr>
          <p:cNvPr id="12" name="8 Tablo"/>
          <p:cNvGraphicFramePr>
            <a:graphicFrameLocks noGrp="1"/>
          </p:cNvGraphicFramePr>
          <p:nvPr>
            <p:extLst>
              <p:ext uri="{D42A27DB-BD31-4B8C-83A1-F6EECF244321}">
                <p14:modId xmlns:p14="http://schemas.microsoft.com/office/powerpoint/2010/main" val="1239564441"/>
              </p:ext>
            </p:extLst>
          </p:nvPr>
        </p:nvGraphicFramePr>
        <p:xfrm>
          <a:off x="2154017" y="2395779"/>
          <a:ext cx="5040560" cy="3200400"/>
        </p:xfrm>
        <a:graphic>
          <a:graphicData uri="http://schemas.openxmlformats.org/drawingml/2006/table">
            <a:tbl>
              <a:tblPr/>
              <a:tblGrid>
                <a:gridCol w="5040560">
                  <a:extLst>
                    <a:ext uri="{9D8B030D-6E8A-4147-A177-3AD203B41FA5}">
                      <a16:colId xmlns:a16="http://schemas.microsoft.com/office/drawing/2014/main" val="20000"/>
                    </a:ext>
                  </a:extLst>
                </a:gridCol>
              </a:tblGrid>
              <a:tr h="3143705">
                <a:tc>
                  <a:txBody>
                    <a:bodyPr/>
                    <a:lstStyle/>
                    <a:p>
                      <a:pPr algn="ctr"/>
                      <a:r>
                        <a:rPr lang="tr-TR" sz="1200" b="1" kern="1200" baseline="0" dirty="0" smtClean="0">
                          <a:solidFill>
                            <a:schemeClr val="tx1"/>
                          </a:solidFill>
                          <a:latin typeface="+mn-lt"/>
                          <a:ea typeface="+mn-ea"/>
                          <a:cs typeface="+mn-cs"/>
                        </a:rPr>
                        <a:t>2023-2024 EĞİTİM-ÖĞRETİM YILI</a:t>
                      </a:r>
                    </a:p>
                    <a:p>
                      <a:pPr algn="l"/>
                      <a:r>
                        <a:rPr lang="tr-TR" sz="1200" b="1" kern="1200" dirty="0" smtClean="0">
                          <a:solidFill>
                            <a:schemeClr val="tx1"/>
                          </a:solidFill>
                          <a:effectLst/>
                          <a:latin typeface="+mn-lt"/>
                          <a:ea typeface="+mn-ea"/>
                          <a:cs typeface="+mn-cs"/>
                        </a:rPr>
                        <a:t>Bina Özellikleri	:</a:t>
                      </a:r>
                      <a:r>
                        <a:rPr lang="tr-TR" sz="1200" kern="1200" dirty="0" smtClean="0">
                          <a:solidFill>
                            <a:schemeClr val="tx1"/>
                          </a:solidFill>
                          <a:effectLst/>
                          <a:latin typeface="+mn-lt"/>
                          <a:ea typeface="+mn-ea"/>
                          <a:cs typeface="+mn-cs"/>
                        </a:rPr>
                        <a:t> Okulumuz 2</a:t>
                      </a:r>
                      <a:r>
                        <a:rPr lang="tr-TR" sz="1200" kern="1200" baseline="0" dirty="0" smtClean="0">
                          <a:solidFill>
                            <a:schemeClr val="tx1"/>
                          </a:solidFill>
                          <a:effectLst/>
                          <a:latin typeface="+mn-lt"/>
                          <a:ea typeface="+mn-ea"/>
                          <a:cs typeface="+mn-cs"/>
                        </a:rPr>
                        <a:t> bina 1 prefabrik</a:t>
                      </a:r>
                      <a:r>
                        <a:rPr lang="tr-TR" sz="1200" kern="1200" dirty="0" smtClean="0">
                          <a:solidFill>
                            <a:schemeClr val="tx1"/>
                          </a:solidFill>
                          <a:effectLst/>
                          <a:latin typeface="+mn-lt"/>
                          <a:ea typeface="+mn-ea"/>
                          <a:cs typeface="+mn-cs"/>
                        </a:rPr>
                        <a:t> binadan meydana gelmiştir. okul binalarının yanı sıra yemekhane ve kazan dairesi binaları mevcuttur. Okul suyu şehir şebekesine bağlıdır. Pis su atıkları şehir kanalizasyonu sistemine bağlıdır. Okulun alanı toplam 1200 m2’dir.</a:t>
                      </a:r>
                    </a:p>
                    <a:p>
                      <a:pPr algn="l"/>
                      <a:endParaRPr lang="tr-TR" sz="1200" kern="1200" dirty="0" smtClean="0">
                        <a:solidFill>
                          <a:schemeClr val="tx1"/>
                        </a:solidFill>
                        <a:effectLst/>
                        <a:latin typeface="+mn-lt"/>
                        <a:ea typeface="+mn-ea"/>
                        <a:cs typeface="+mn-cs"/>
                      </a:endParaRPr>
                    </a:p>
                    <a:p>
                      <a:pPr algn="l"/>
                      <a:r>
                        <a:rPr lang="tr-TR" sz="1200" b="1" kern="1200" dirty="0" smtClean="0">
                          <a:solidFill>
                            <a:schemeClr val="tx1"/>
                          </a:solidFill>
                          <a:effectLst/>
                          <a:latin typeface="+mn-lt"/>
                          <a:ea typeface="+mn-ea"/>
                          <a:cs typeface="+mn-cs"/>
                        </a:rPr>
                        <a:t>Derslik Durumu	 :  </a:t>
                      </a:r>
                      <a:r>
                        <a:rPr lang="tr-TR" sz="1200" b="0" kern="1200" dirty="0" smtClean="0">
                          <a:solidFill>
                            <a:schemeClr val="tx1"/>
                          </a:solidFill>
                          <a:effectLst/>
                          <a:latin typeface="+mn-lt"/>
                          <a:ea typeface="+mn-ea"/>
                          <a:cs typeface="+mn-cs"/>
                        </a:rPr>
                        <a:t>15</a:t>
                      </a:r>
                      <a:r>
                        <a:rPr lang="tr-TR" sz="1200" kern="1200" dirty="0" smtClean="0">
                          <a:solidFill>
                            <a:schemeClr val="tx1"/>
                          </a:solidFill>
                          <a:effectLst/>
                          <a:latin typeface="+mn-lt"/>
                          <a:ea typeface="+mn-ea"/>
                          <a:cs typeface="+mn-cs"/>
                        </a:rPr>
                        <a:t>’er   kişilik   8   adet   derslik mevcuttur. </a:t>
                      </a:r>
                    </a:p>
                    <a:p>
                      <a:pPr algn="l"/>
                      <a:r>
                        <a:rPr lang="tr-TR" sz="1200" b="1" kern="1200" dirty="0" smtClean="0">
                          <a:solidFill>
                            <a:schemeClr val="tx1"/>
                          </a:solidFill>
                          <a:effectLst/>
                          <a:latin typeface="+mn-lt"/>
                          <a:ea typeface="+mn-ea"/>
                          <a:cs typeface="+mn-cs"/>
                        </a:rPr>
                        <a:t>Kütüphane                                 : 1</a:t>
                      </a:r>
                    </a:p>
                    <a:p>
                      <a:pPr algn="l"/>
                      <a:r>
                        <a:rPr lang="tr-TR" sz="1200" b="1" kern="1200" dirty="0" smtClean="0">
                          <a:solidFill>
                            <a:schemeClr val="tx1"/>
                          </a:solidFill>
                          <a:effectLst/>
                          <a:latin typeface="+mn-lt"/>
                          <a:ea typeface="+mn-ea"/>
                          <a:cs typeface="+mn-cs"/>
                        </a:rPr>
                        <a:t>Destek</a:t>
                      </a:r>
                      <a:r>
                        <a:rPr lang="tr-TR" sz="1200" b="1" kern="1200" baseline="0" dirty="0" smtClean="0">
                          <a:solidFill>
                            <a:schemeClr val="tx1"/>
                          </a:solidFill>
                          <a:effectLst/>
                          <a:latin typeface="+mn-lt"/>
                          <a:ea typeface="+mn-ea"/>
                          <a:cs typeface="+mn-cs"/>
                        </a:rPr>
                        <a:t> eğitim Odası                 :1</a:t>
                      </a:r>
                    </a:p>
                    <a:p>
                      <a:pPr algn="l"/>
                      <a:r>
                        <a:rPr lang="tr-TR" sz="1200" b="1" kern="1200" baseline="0" dirty="0" smtClean="0">
                          <a:solidFill>
                            <a:schemeClr val="tx1"/>
                          </a:solidFill>
                          <a:effectLst/>
                          <a:latin typeface="+mn-lt"/>
                          <a:ea typeface="+mn-ea"/>
                          <a:cs typeface="+mn-cs"/>
                        </a:rPr>
                        <a:t>Spor Odası                                  :1</a:t>
                      </a:r>
                    </a:p>
                    <a:p>
                      <a:pPr algn="l"/>
                      <a:r>
                        <a:rPr lang="tr-TR" sz="1200" b="1" kern="1200" baseline="0" dirty="0" smtClean="0">
                          <a:solidFill>
                            <a:schemeClr val="tx1"/>
                          </a:solidFill>
                          <a:effectLst/>
                          <a:latin typeface="+mn-lt"/>
                          <a:ea typeface="+mn-ea"/>
                          <a:cs typeface="+mn-cs"/>
                        </a:rPr>
                        <a:t>Özel  Eğitim Odası                     :1</a:t>
                      </a:r>
                      <a:endParaRPr lang="tr-TR" sz="1200" b="1" kern="1200" dirty="0" smtClean="0">
                        <a:solidFill>
                          <a:schemeClr val="tx1"/>
                        </a:solidFill>
                        <a:effectLst/>
                        <a:latin typeface="+mn-lt"/>
                        <a:ea typeface="+mn-ea"/>
                        <a:cs typeface="+mn-cs"/>
                      </a:endParaRPr>
                    </a:p>
                    <a:p>
                      <a:pPr algn="l"/>
                      <a:r>
                        <a:rPr lang="tr-TR" sz="1200" b="1" kern="1200" dirty="0" smtClean="0">
                          <a:solidFill>
                            <a:schemeClr val="tx1"/>
                          </a:solidFill>
                          <a:effectLst/>
                          <a:latin typeface="+mn-lt"/>
                          <a:ea typeface="+mn-ea"/>
                          <a:cs typeface="+mn-cs"/>
                        </a:rPr>
                        <a:t>Depo, Ambar ve Arşiv Durumu</a:t>
                      </a:r>
                      <a:r>
                        <a:rPr lang="tr-TR" sz="1200" kern="1200" dirty="0" smtClean="0">
                          <a:solidFill>
                            <a:schemeClr val="tx1"/>
                          </a:solidFill>
                          <a:effectLst/>
                          <a:latin typeface="+mn-lt"/>
                          <a:ea typeface="+mn-ea"/>
                          <a:cs typeface="+mn-cs"/>
                        </a:rPr>
                        <a:t>  </a:t>
                      </a:r>
                      <a:r>
                        <a:rPr lang="tr-TR" sz="1200" b="1" kern="1200" dirty="0" smtClean="0">
                          <a:solidFill>
                            <a:schemeClr val="tx1"/>
                          </a:solidFill>
                          <a:effectLst/>
                          <a:latin typeface="+mn-lt"/>
                          <a:ea typeface="+mn-ea"/>
                          <a:cs typeface="+mn-cs"/>
                        </a:rPr>
                        <a:t>:</a:t>
                      </a:r>
                      <a:r>
                        <a:rPr lang="tr-TR" sz="1200" kern="1200" dirty="0" smtClean="0">
                          <a:solidFill>
                            <a:schemeClr val="tx1"/>
                          </a:solidFill>
                          <a:effectLst/>
                          <a:latin typeface="+mn-lt"/>
                          <a:ea typeface="+mn-ea"/>
                          <a:cs typeface="+mn-cs"/>
                        </a:rPr>
                        <a:t>1 adet depo,  l adet arşiv odası </a:t>
                      </a:r>
                    </a:p>
                    <a:p>
                      <a:pPr algn="l"/>
                      <a:r>
                        <a:rPr lang="tr-TR" sz="1200" b="1" kern="1200" baseline="0" dirty="0" smtClean="0">
                          <a:solidFill>
                            <a:schemeClr val="tx1"/>
                          </a:solidFill>
                          <a:effectLst/>
                          <a:latin typeface="+mn-lt"/>
                          <a:ea typeface="+mn-ea"/>
                          <a:cs typeface="+mn-cs"/>
                        </a:rPr>
                        <a:t>Okul Kooperatifi</a:t>
                      </a:r>
                      <a:r>
                        <a:rPr lang="tr-TR" sz="1200" kern="1200" baseline="0" dirty="0" smtClean="0">
                          <a:solidFill>
                            <a:schemeClr val="tx1"/>
                          </a:solidFill>
                          <a:effectLst/>
                          <a:latin typeface="+mn-lt"/>
                          <a:ea typeface="+mn-ea"/>
                          <a:cs typeface="+mn-cs"/>
                        </a:rPr>
                        <a:t>:                      </a:t>
                      </a:r>
                      <a:r>
                        <a:rPr lang="tr-TR" sz="1200" b="1" kern="1200" baseline="0" dirty="0" smtClean="0">
                          <a:solidFill>
                            <a:schemeClr val="tx1"/>
                          </a:solidFill>
                          <a:effectLst/>
                          <a:latin typeface="+mn-lt"/>
                          <a:ea typeface="+mn-ea"/>
                          <a:cs typeface="+mn-cs"/>
                        </a:rPr>
                        <a:t>:1</a:t>
                      </a:r>
                    </a:p>
                    <a:p>
                      <a:pPr algn="l"/>
                      <a:endParaRPr lang="tr-TR" sz="1200" b="1" kern="1200" baseline="0" dirty="0" smtClean="0">
                        <a:solidFill>
                          <a:schemeClr val="tx1"/>
                        </a:solidFill>
                        <a:effectLst/>
                        <a:latin typeface="+mn-lt"/>
                        <a:ea typeface="+mn-ea"/>
                        <a:cs typeface="+mn-cs"/>
                      </a:endParaRPr>
                    </a:p>
                    <a:p>
                      <a:pPr algn="l"/>
                      <a:r>
                        <a:rPr lang="tr-TR" sz="1200" b="1" kern="1200" dirty="0" smtClean="0">
                          <a:solidFill>
                            <a:schemeClr val="tx1"/>
                          </a:solidFill>
                          <a:effectLst/>
                          <a:latin typeface="+mn-lt"/>
                          <a:ea typeface="+mn-ea"/>
                          <a:cs typeface="+mn-cs"/>
                        </a:rPr>
                        <a:t>1 Müdür odası</a:t>
                      </a:r>
                    </a:p>
                    <a:p>
                      <a:pPr algn="l"/>
                      <a:r>
                        <a:rPr lang="tr-TR" sz="1200" b="1" kern="1200" dirty="0" smtClean="0">
                          <a:solidFill>
                            <a:schemeClr val="tx1"/>
                          </a:solidFill>
                          <a:effectLst/>
                          <a:latin typeface="+mn-lt"/>
                          <a:ea typeface="+mn-ea"/>
                          <a:cs typeface="+mn-cs"/>
                        </a:rPr>
                        <a:t>1 Müdür yardımcısı odası</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1469531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
          <p:cNvSpPr txBox="1">
            <a:spLocks noChangeArrowheads="1"/>
          </p:cNvSpPr>
          <p:nvPr/>
        </p:nvSpPr>
        <p:spPr bwMode="auto">
          <a:xfrm>
            <a:off x="861122" y="308725"/>
            <a:ext cx="7803390" cy="523220"/>
          </a:xfrm>
          <a:prstGeom prst="rect">
            <a:avLst/>
          </a:prstGeom>
          <a:solidFill>
            <a:schemeClr val="accent1">
              <a:lumMod val="75000"/>
            </a:schemeClr>
          </a:solidFill>
          <a:ln w="9525">
            <a:noFill/>
            <a:miter lim="800000"/>
            <a:headEnd/>
            <a:tailEnd/>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tr-TR" altLang="ko-KR" sz="2800" b="1" dirty="0" smtClean="0">
                <a:solidFill>
                  <a:prstClr val="white"/>
                </a:solidFill>
                <a:latin typeface="Calibri" panose="020F0502020204030204" pitchFamily="34" charset="0"/>
                <a:ea typeface="맑은 고딕" pitchFamily="50" charset="-127"/>
                <a:cs typeface="Calibri" panose="020F0502020204030204" pitchFamily="34" charset="0"/>
              </a:rPr>
              <a:t>SINIF ŞUBE ÖĞRENCİ SAYILARI  </a:t>
            </a:r>
            <a:endParaRPr kumimoji="0" lang="tr-TR" altLang="ko-KR" sz="2800" b="1" i="0" u="none" strike="noStrike" kern="1200" cap="none" spc="0" normalizeH="0" baseline="0" noProof="0" dirty="0">
              <a:ln>
                <a:noFill/>
              </a:ln>
              <a:solidFill>
                <a:prstClr val="white"/>
              </a:solidFill>
              <a:effectLst/>
              <a:uLnTx/>
              <a:uFillTx/>
              <a:latin typeface="Calibri" panose="020F0502020204030204" pitchFamily="34" charset="0"/>
              <a:ea typeface="맑은 고딕" pitchFamily="50" charset="-127"/>
              <a:cs typeface="Calibri" panose="020F0502020204030204"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3529909837"/>
              </p:ext>
            </p:extLst>
          </p:nvPr>
        </p:nvGraphicFramePr>
        <p:xfrm>
          <a:off x="601980" y="1052920"/>
          <a:ext cx="8321674" cy="2449513"/>
        </p:xfrm>
        <a:graphic>
          <a:graphicData uri="http://schemas.openxmlformats.org/drawingml/2006/table">
            <a:tbl>
              <a:tblPr/>
              <a:tblGrid>
                <a:gridCol w="1017431">
                  <a:extLst>
                    <a:ext uri="{9D8B030D-6E8A-4147-A177-3AD203B41FA5}">
                      <a16:colId xmlns:a16="http://schemas.microsoft.com/office/drawing/2014/main" val="20000"/>
                    </a:ext>
                  </a:extLst>
                </a:gridCol>
                <a:gridCol w="470089">
                  <a:extLst>
                    <a:ext uri="{9D8B030D-6E8A-4147-A177-3AD203B41FA5}">
                      <a16:colId xmlns:a16="http://schemas.microsoft.com/office/drawing/2014/main" val="20001"/>
                    </a:ext>
                  </a:extLst>
                </a:gridCol>
                <a:gridCol w="470089">
                  <a:extLst>
                    <a:ext uri="{9D8B030D-6E8A-4147-A177-3AD203B41FA5}">
                      <a16:colId xmlns:a16="http://schemas.microsoft.com/office/drawing/2014/main" val="20002"/>
                    </a:ext>
                  </a:extLst>
                </a:gridCol>
                <a:gridCol w="470089">
                  <a:extLst>
                    <a:ext uri="{9D8B030D-6E8A-4147-A177-3AD203B41FA5}">
                      <a16:colId xmlns:a16="http://schemas.microsoft.com/office/drawing/2014/main" val="20003"/>
                    </a:ext>
                  </a:extLst>
                </a:gridCol>
                <a:gridCol w="470089">
                  <a:extLst>
                    <a:ext uri="{9D8B030D-6E8A-4147-A177-3AD203B41FA5}">
                      <a16:colId xmlns:a16="http://schemas.microsoft.com/office/drawing/2014/main" val="20004"/>
                    </a:ext>
                  </a:extLst>
                </a:gridCol>
                <a:gridCol w="498953">
                  <a:extLst>
                    <a:ext uri="{9D8B030D-6E8A-4147-A177-3AD203B41FA5}">
                      <a16:colId xmlns:a16="http://schemas.microsoft.com/office/drawing/2014/main" val="20005"/>
                    </a:ext>
                  </a:extLst>
                </a:gridCol>
                <a:gridCol w="498954">
                  <a:extLst>
                    <a:ext uri="{9D8B030D-6E8A-4147-A177-3AD203B41FA5}">
                      <a16:colId xmlns:a16="http://schemas.microsoft.com/office/drawing/2014/main" val="20006"/>
                    </a:ext>
                  </a:extLst>
                </a:gridCol>
                <a:gridCol w="498953">
                  <a:extLst>
                    <a:ext uri="{9D8B030D-6E8A-4147-A177-3AD203B41FA5}">
                      <a16:colId xmlns:a16="http://schemas.microsoft.com/office/drawing/2014/main" val="20007"/>
                    </a:ext>
                  </a:extLst>
                </a:gridCol>
                <a:gridCol w="498954">
                  <a:extLst>
                    <a:ext uri="{9D8B030D-6E8A-4147-A177-3AD203B41FA5}">
                      <a16:colId xmlns:a16="http://schemas.microsoft.com/office/drawing/2014/main" val="20008"/>
                    </a:ext>
                  </a:extLst>
                </a:gridCol>
                <a:gridCol w="555931">
                  <a:extLst>
                    <a:ext uri="{9D8B030D-6E8A-4147-A177-3AD203B41FA5}">
                      <a16:colId xmlns:a16="http://schemas.microsoft.com/office/drawing/2014/main" val="20009"/>
                    </a:ext>
                  </a:extLst>
                </a:gridCol>
                <a:gridCol w="440602">
                  <a:extLst>
                    <a:ext uri="{9D8B030D-6E8A-4147-A177-3AD203B41FA5}">
                      <a16:colId xmlns:a16="http://schemas.microsoft.com/office/drawing/2014/main" val="20010"/>
                    </a:ext>
                  </a:extLst>
                </a:gridCol>
                <a:gridCol w="437100">
                  <a:extLst>
                    <a:ext uri="{9D8B030D-6E8A-4147-A177-3AD203B41FA5}">
                      <a16:colId xmlns:a16="http://schemas.microsoft.com/office/drawing/2014/main" val="20011"/>
                    </a:ext>
                  </a:extLst>
                </a:gridCol>
                <a:gridCol w="532663">
                  <a:extLst>
                    <a:ext uri="{9D8B030D-6E8A-4147-A177-3AD203B41FA5}">
                      <a16:colId xmlns:a16="http://schemas.microsoft.com/office/drawing/2014/main" val="20012"/>
                    </a:ext>
                  </a:extLst>
                </a:gridCol>
                <a:gridCol w="402016">
                  <a:extLst>
                    <a:ext uri="{9D8B030D-6E8A-4147-A177-3AD203B41FA5}">
                      <a16:colId xmlns:a16="http://schemas.microsoft.com/office/drawing/2014/main" val="20013"/>
                    </a:ext>
                  </a:extLst>
                </a:gridCol>
                <a:gridCol w="437100">
                  <a:extLst>
                    <a:ext uri="{9D8B030D-6E8A-4147-A177-3AD203B41FA5}">
                      <a16:colId xmlns:a16="http://schemas.microsoft.com/office/drawing/2014/main" val="20014"/>
                    </a:ext>
                  </a:extLst>
                </a:gridCol>
                <a:gridCol w="622661">
                  <a:extLst>
                    <a:ext uri="{9D8B030D-6E8A-4147-A177-3AD203B41FA5}">
                      <a16:colId xmlns:a16="http://schemas.microsoft.com/office/drawing/2014/main" val="20015"/>
                    </a:ext>
                  </a:extLst>
                </a:gridCol>
              </a:tblGrid>
              <a:tr h="4025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23" marR="91423" marT="45708" marB="45708" anchor="ctr" horzOverflow="overflow">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blipFill>
                      <a:blip r:embed="rId2"/>
                      <a:tile tx="0" ty="0" sx="100000" sy="100000" flip="none" algn="tl"/>
                    </a:blipFill>
                  </a:tcPr>
                </a:tc>
                <a:tc gridSpan="1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2023-2024 EĞİTİM- ÖĞRETİM YILI</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687" marB="45687"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687" marB="45687"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687" marB="45687"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D3DFEE"/>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025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23" marR="91423" marT="45708" marB="45708" anchor="ctr" horzOverflow="overflow">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blipFill>
                      <a:blip r:embed="rId2"/>
                      <a:tile tx="0" ty="0" sx="100000" sy="100000" flip="none" algn="tl"/>
                    </a:blip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ANASINIFI</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687" marB="45687"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37" marR="91437" marT="45687" marB="45687"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1. SINIF</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hMerge="1">
                  <a:txBody>
                    <a:bodyPr/>
                    <a:lstStyle/>
                    <a:p>
                      <a:endParaRPr lang="tr-TR"/>
                    </a:p>
                  </a:txBody>
                  <a:tcPr/>
                </a:tc>
                <a:tc hMerge="1">
                  <a:txBody>
                    <a:bodyPr/>
                    <a:lstStyle/>
                    <a:p>
                      <a:endParaRPr lang="tr-T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2.SINIF</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hMerge="1">
                  <a:txBody>
                    <a:bodyPr/>
                    <a:lstStyle/>
                    <a:p>
                      <a:endParaRPr lang="tr-TR"/>
                    </a:p>
                  </a:txBody>
                  <a:tcPr/>
                </a:tc>
                <a:tc hMerge="1">
                  <a:txBody>
                    <a:bodyPr/>
                    <a:lstStyle/>
                    <a:p>
                      <a:endParaRPr lang="tr-T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3.SINIF</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hMerge="1">
                  <a:txBody>
                    <a:bodyPr/>
                    <a:lstStyle/>
                    <a:p>
                      <a:endParaRPr lang="tr-TR"/>
                    </a:p>
                  </a:txBody>
                  <a:tcPr/>
                </a:tc>
                <a:tc hMerge="1">
                  <a:txBody>
                    <a:bodyPr/>
                    <a:lstStyle/>
                    <a:p>
                      <a:endParaRPr lang="tr-T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4.SINIF</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1"/>
                  </a:ext>
                </a:extLst>
              </a:tr>
              <a:tr h="4025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91423" marR="91423" marT="45708" marB="45708" anchor="ctr" horzOverflow="overflow">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K</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E</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T</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K</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E</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T</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K</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E</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T</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K</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E</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T</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K</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E</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T</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2"/>
                  </a:ext>
                </a:extLst>
              </a:tr>
              <a:tr h="6844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ÖĞRENCİ SAYISI</a:t>
                      </a:r>
                    </a:p>
                  </a:txBody>
                  <a:tcPr marL="91423" marR="91423" marT="45708" marB="45708" anchor="ctr" horzOverflow="overflow">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7</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6</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13</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6</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4</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10</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3</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8</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11</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5</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4</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9</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10</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Arial" pitchFamily="34" charset="0"/>
                        </a:rPr>
                        <a:t>2</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Times New Roman" pitchFamily="18" charset="0"/>
                          <a:cs typeface="Times New Roman" pitchFamily="18" charset="0"/>
                        </a:rPr>
                        <a:t>12</a:t>
                      </a:r>
                    </a:p>
                  </a:txBody>
                  <a:tcPr marL="91423" marR="91423" marT="45708" marB="45708"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3"/>
                  </a:ext>
                </a:extLst>
              </a:tr>
              <a:tr h="557420">
                <a:tc gridSpan="1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TOPLAM : 56</a:t>
                      </a:r>
                    </a:p>
                  </a:txBody>
                  <a:tcPr marL="91423" marR="91423" marT="45708" marB="45708" anchor="ctr" horzOverflow="overflow">
                    <a:lnL w="12700" cap="flat" cmpd="sng" algn="ctr">
                      <a:solidFill>
                        <a:srgbClr val="7BA0CD"/>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lnTlToBr>
                      <a:noFill/>
                    </a:lnTlToBr>
                    <a:lnBlToTr>
                      <a:noFill/>
                    </a:lnBlToTr>
                    <a:blipFill>
                      <a:blip r:embed="rId2"/>
                      <a:tile tx="0" ty="0" sx="100000" sy="100000" flip="none" algn="tl"/>
                    </a:blip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4"/>
                  </a:ext>
                </a:extLst>
              </a:tr>
            </a:tbl>
          </a:graphicData>
        </a:graphic>
      </p:graphicFrame>
      <p:graphicFrame>
        <p:nvGraphicFramePr>
          <p:cNvPr id="5" name="Group 308"/>
          <p:cNvGraphicFramePr>
            <a:graphicFrameLocks noGrp="1"/>
          </p:cNvGraphicFramePr>
          <p:nvPr>
            <p:extLst>
              <p:ext uri="{D42A27DB-BD31-4B8C-83A1-F6EECF244321}">
                <p14:modId xmlns:p14="http://schemas.microsoft.com/office/powerpoint/2010/main" val="3518146269"/>
              </p:ext>
            </p:extLst>
          </p:nvPr>
        </p:nvGraphicFramePr>
        <p:xfrm>
          <a:off x="601980" y="4297385"/>
          <a:ext cx="8207376" cy="2257426"/>
        </p:xfrm>
        <a:graphic>
          <a:graphicData uri="http://schemas.openxmlformats.org/drawingml/2006/table">
            <a:tbl>
              <a:tblPr/>
              <a:tblGrid>
                <a:gridCol w="2071019">
                  <a:extLst>
                    <a:ext uri="{9D8B030D-6E8A-4147-A177-3AD203B41FA5}">
                      <a16:colId xmlns:a16="http://schemas.microsoft.com/office/drawing/2014/main" val="20000"/>
                    </a:ext>
                  </a:extLst>
                </a:gridCol>
                <a:gridCol w="941878">
                  <a:extLst>
                    <a:ext uri="{9D8B030D-6E8A-4147-A177-3AD203B41FA5}">
                      <a16:colId xmlns:a16="http://schemas.microsoft.com/office/drawing/2014/main" val="20001"/>
                    </a:ext>
                  </a:extLst>
                </a:gridCol>
                <a:gridCol w="1133465">
                  <a:extLst>
                    <a:ext uri="{9D8B030D-6E8A-4147-A177-3AD203B41FA5}">
                      <a16:colId xmlns:a16="http://schemas.microsoft.com/office/drawing/2014/main" val="20002"/>
                    </a:ext>
                  </a:extLst>
                </a:gridCol>
                <a:gridCol w="1251250">
                  <a:extLst>
                    <a:ext uri="{9D8B030D-6E8A-4147-A177-3AD203B41FA5}">
                      <a16:colId xmlns:a16="http://schemas.microsoft.com/office/drawing/2014/main" val="20003"/>
                    </a:ext>
                  </a:extLst>
                </a:gridCol>
                <a:gridCol w="1153735">
                  <a:extLst>
                    <a:ext uri="{9D8B030D-6E8A-4147-A177-3AD203B41FA5}">
                      <a16:colId xmlns:a16="http://schemas.microsoft.com/office/drawing/2014/main" val="20004"/>
                    </a:ext>
                  </a:extLst>
                </a:gridCol>
                <a:gridCol w="1656029">
                  <a:extLst>
                    <a:ext uri="{9D8B030D-6E8A-4147-A177-3AD203B41FA5}">
                      <a16:colId xmlns:a16="http://schemas.microsoft.com/office/drawing/2014/main" val="20005"/>
                    </a:ext>
                  </a:extLst>
                </a:gridCol>
              </a:tblGrid>
              <a:tr h="298090">
                <a:tc gridSpan="6">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2023-2024  EĞİTİM ÖĞRETİM YILI</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675952">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Arial" pitchFamily="34" charset="0"/>
                        </a:rPr>
                        <a:t>OKULUN ADI</a:t>
                      </a:r>
                      <a:endParaRPr kumimoji="0" lang="tr-T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Arial" pitchFamily="34" charset="0"/>
                        </a:rPr>
                        <a:t>Derslik Sayısı</a:t>
                      </a:r>
                      <a:endParaRPr kumimoji="0" lang="tr-T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Arial" pitchFamily="34" charset="0"/>
                        </a:rPr>
                        <a:t>Şube Sayısı</a:t>
                      </a:r>
                      <a:endParaRPr kumimoji="0" lang="tr-T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Öğrenci (Kız)</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Öğrenci (Erkek)</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Öğrenci (Toplam)</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1"/>
                  </a:ext>
                </a:extLst>
              </a:tr>
              <a:tr h="39885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Arial" pitchFamily="34" charset="0"/>
                        </a:rPr>
                        <a:t>ANA SINIFI  </a:t>
                      </a:r>
                      <a:endParaRPr kumimoji="0" lang="tr-T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1</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1</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7</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6</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13</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2"/>
                  </a:ext>
                </a:extLst>
              </a:tr>
              <a:tr h="49072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MEDRESEÖNÜ </a:t>
                      </a: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İLKOKULU</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5</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5</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14</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29</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43</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3"/>
                  </a:ext>
                </a:extLst>
              </a:tr>
              <a:tr h="39380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Arial" pitchFamily="34" charset="0"/>
                        </a:rPr>
                        <a:t>GENEL TOPLAM</a:t>
                      </a:r>
                      <a:endParaRPr kumimoji="0" lang="tr-T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6</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6</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21</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35</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Times New Roman" pitchFamily="18" charset="0"/>
                          <a:cs typeface="Times New Roman" pitchFamily="18" charset="0"/>
                        </a:rPr>
                        <a:t>56</a:t>
                      </a:r>
                    </a:p>
                  </a:txBody>
                  <a:tcPr marL="59255" marR="59255"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a:blip r:embed="rId2"/>
                      <a:tile tx="0" ty="0" sx="100000" sy="100000" flip="none" algn="tl"/>
                    </a:blipFill>
                  </a:tcPr>
                </a:tc>
                <a:extLst>
                  <a:ext uri="{0D108BD9-81ED-4DB2-BD59-A6C34878D82A}">
                    <a16:rowId xmlns:a16="http://schemas.microsoft.com/office/drawing/2014/main" val="10004"/>
                  </a:ext>
                </a:extLst>
              </a:tr>
            </a:tbl>
          </a:graphicData>
        </a:graphic>
      </p:graphicFrame>
      <p:sp>
        <p:nvSpPr>
          <p:cNvPr id="7" name="TextBox 1"/>
          <p:cNvSpPr txBox="1">
            <a:spLocks noChangeArrowheads="1"/>
          </p:cNvSpPr>
          <p:nvPr/>
        </p:nvSpPr>
        <p:spPr bwMode="auto">
          <a:xfrm>
            <a:off x="861122" y="3658583"/>
            <a:ext cx="7803390" cy="523220"/>
          </a:xfrm>
          <a:prstGeom prst="rect">
            <a:avLst/>
          </a:prstGeom>
          <a:solidFill>
            <a:schemeClr val="accent1">
              <a:lumMod val="75000"/>
            </a:schemeClr>
          </a:solidFill>
          <a:ln w="9525">
            <a:noFill/>
            <a:miter lim="800000"/>
            <a:headEnd/>
            <a:tailEnd/>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tr-TR" altLang="ko-KR" sz="2800" b="1" dirty="0" smtClean="0">
                <a:solidFill>
                  <a:prstClr val="white"/>
                </a:solidFill>
                <a:latin typeface="Calibri" panose="020F0502020204030204" pitchFamily="34" charset="0"/>
                <a:ea typeface="맑은 고딕" pitchFamily="50" charset="-127"/>
                <a:cs typeface="Calibri" panose="020F0502020204030204" pitchFamily="34" charset="0"/>
              </a:rPr>
              <a:t>DERSLİK ŞUBE SAYILARI </a:t>
            </a:r>
            <a:r>
              <a:rPr lang="tr-TR" altLang="ko-KR" sz="2800" b="1" dirty="0" err="1" smtClean="0">
                <a:solidFill>
                  <a:prstClr val="white"/>
                </a:solidFill>
                <a:latin typeface="Calibri" panose="020F0502020204030204" pitchFamily="34" charset="0"/>
                <a:ea typeface="맑은 고딕" pitchFamily="50" charset="-127"/>
                <a:cs typeface="Calibri" panose="020F0502020204030204" pitchFamily="34" charset="0"/>
              </a:rPr>
              <a:t>SAYILARI</a:t>
            </a:r>
            <a:r>
              <a:rPr lang="tr-TR" altLang="ko-KR" sz="2800" b="1" dirty="0" smtClean="0">
                <a:solidFill>
                  <a:prstClr val="white"/>
                </a:solidFill>
                <a:latin typeface="Calibri" panose="020F0502020204030204" pitchFamily="34" charset="0"/>
                <a:ea typeface="맑은 고딕" pitchFamily="50" charset="-127"/>
                <a:cs typeface="Calibri" panose="020F0502020204030204" pitchFamily="34" charset="0"/>
              </a:rPr>
              <a:t>  </a:t>
            </a:r>
            <a:endParaRPr kumimoji="0" lang="tr-TR" altLang="ko-KR" sz="2800" b="1" i="0" u="none" strike="noStrike" kern="1200" cap="none" spc="0" normalizeH="0" baseline="0" noProof="0" dirty="0">
              <a:ln>
                <a:noFill/>
              </a:ln>
              <a:solidFill>
                <a:prstClr val="white"/>
              </a:solidFill>
              <a:effectLst/>
              <a:uLnTx/>
              <a:uFillTx/>
              <a:latin typeface="Calibri" panose="020F0502020204030204" pitchFamily="34" charset="0"/>
              <a:ea typeface="맑은 고딕" pitchFamily="50" charset="-127"/>
              <a:cs typeface="Calibri" panose="020F0502020204030204" pitchFamily="34" charset="0"/>
            </a:endParaRPr>
          </a:p>
        </p:txBody>
      </p:sp>
      <p:pic>
        <p:nvPicPr>
          <p:cNvPr id="8" name="Resi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33173" y="88091"/>
            <a:ext cx="832449" cy="832449"/>
          </a:xfrm>
          <a:prstGeom prst="rect">
            <a:avLst/>
          </a:prstGeom>
        </p:spPr>
      </p:pic>
      <p:sp>
        <p:nvSpPr>
          <p:cNvPr id="10" name="Metin kutusu 9"/>
          <p:cNvSpPr txBox="1"/>
          <p:nvPr/>
        </p:nvSpPr>
        <p:spPr>
          <a:xfrm>
            <a:off x="2657827" y="6635557"/>
            <a:ext cx="3592650" cy="230832"/>
          </a:xfrm>
          <a:prstGeom prst="rect">
            <a:avLst/>
          </a:prstGeom>
          <a:noFill/>
        </p:spPr>
        <p:txBody>
          <a:bodyPr wrap="none" rtlCol="0">
            <a:spAutoFit/>
          </a:bodyPr>
          <a:lstStyle/>
          <a:p>
            <a:pPr lvl="0">
              <a:defRPr/>
            </a:pPr>
            <a:r>
              <a:rPr kumimoji="0" lang="tr-TR" sz="900" b="1" i="0" u="none" strike="noStrike" kern="1200" cap="none" spc="300" normalizeH="0" baseline="0" noProof="0" dirty="0">
                <a:ln>
                  <a:noFill/>
                </a:ln>
                <a:solidFill>
                  <a:prstClr val="black"/>
                </a:solidFill>
                <a:effectLst/>
                <a:uLnTx/>
                <a:uFillTx/>
                <a:latin typeface="Calibri" panose="020F0502020204030204"/>
                <a:ea typeface="+mn-ea"/>
                <a:cs typeface="+mn-cs"/>
              </a:rPr>
              <a:t>.: </a:t>
            </a:r>
            <a:r>
              <a:rPr lang="tr-TR" sz="900" b="1" spc="300" dirty="0">
                <a:solidFill>
                  <a:prstClr val="black"/>
                </a:solidFill>
                <a:latin typeface="Calibri" panose="020F0502020204030204"/>
              </a:rPr>
              <a:t>MEDRESEÖNÜ İLKOKULU MÜDÜRLÜĞÜ :.</a:t>
            </a:r>
            <a:endParaRPr kumimoji="0" lang="tr-TR" sz="1000" b="1" i="0" u="none" strike="noStrike" kern="1200" cap="none" spc="30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032678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mplate">
  <a:themeElements>
    <a:clrScheme name="Template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AF16B"/>
      </a:hlink>
      <a:folHlink>
        <a:srgbClr val="F8F8F8"/>
      </a:folHlink>
    </a:clrScheme>
    <a:fontScheme name="Template">
      <a:majorFont>
        <a:latin typeface="Arial"/>
        <a:ea typeface="SimHei"/>
        <a:cs typeface=""/>
      </a:majorFont>
      <a:minorFont>
        <a:latin typeface="Arial"/>
        <a:ea typeface="Sim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sz="1800" b="0" i="0" u="none" strike="noStrike" cap="none" normalizeH="0" baseline="0" smtClean="0">
            <a:ln>
              <a:noFill/>
            </a:ln>
            <a:solidFill>
              <a:schemeClr val="tx1"/>
            </a:solidFill>
            <a:effectLst/>
            <a:latin typeface="Arial" panose="020B0604020202020204" pitchFamily="34" charset="0"/>
            <a:ea typeface="SimHei" panose="020106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sz="1800" b="0" i="0" u="none" strike="noStrike" cap="none" normalizeH="0" baseline="0" smtClean="0">
            <a:ln>
              <a:noFill/>
            </a:ln>
            <a:solidFill>
              <a:schemeClr val="tx1"/>
            </a:solidFill>
            <a:effectLst/>
            <a:latin typeface="Arial" panose="020B0604020202020204" pitchFamily="34" charset="0"/>
            <a:ea typeface="SimHei" panose="02010609060101010101" pitchFamily="49" charset="-122"/>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emplate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Template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8F8F8"/>
        </a:hlink>
        <a:folHlink>
          <a:srgbClr val="F8F8F8"/>
        </a:folHlink>
      </a:clrScheme>
      <a:clrMap bg1="lt1" tx1="dk1" bg2="lt2" tx2="dk2" accent1="accent1" accent2="accent2" accent3="accent3" accent4="accent4" accent5="accent5" accent6="accent6" hlink="hlink" folHlink="folHlink"/>
    </a:extraClrScheme>
    <a:extraClrScheme>
      <a:clrScheme name="Template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80808"/>
        </a:hlink>
        <a:folHlink>
          <a:srgbClr val="000000"/>
        </a:folHlink>
      </a:clrScheme>
      <a:clrMap bg1="lt1" tx1="dk1" bg2="lt2" tx2="dk2" accent1="accent1" accent2="accent2" accent3="accent3" accent4="accent4" accent5="accent5" accent6="accent6" hlink="hlink" folHlink="folHlink"/>
    </a:extraClrScheme>
    <a:extraClrScheme>
      <a:clrScheme name="Template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AF16B"/>
        </a:hlink>
        <a:folHlink>
          <a:srgbClr val="F8F8F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11699</TotalTime>
  <Words>604</Words>
  <Application>Microsoft Office PowerPoint</Application>
  <PresentationFormat>Ekran Gösterisi (4:3)</PresentationFormat>
  <Paragraphs>282</Paragraphs>
  <Slides>13</Slides>
  <Notes>3</Notes>
  <HiddenSlides>0</HiddenSlides>
  <MMClips>0</MMClips>
  <ScaleCrop>false</ScaleCrop>
  <HeadingPairs>
    <vt:vector size="6" baseType="variant">
      <vt:variant>
        <vt:lpstr>Kullanılan Yazı Tipleri</vt:lpstr>
      </vt:variant>
      <vt:variant>
        <vt:i4>14</vt:i4>
      </vt:variant>
      <vt:variant>
        <vt:lpstr>Tema</vt:lpstr>
      </vt:variant>
      <vt:variant>
        <vt:i4>2</vt:i4>
      </vt:variant>
      <vt:variant>
        <vt:lpstr>Slayt Başlıkları</vt:lpstr>
      </vt:variant>
      <vt:variant>
        <vt:i4>13</vt:i4>
      </vt:variant>
    </vt:vector>
  </HeadingPairs>
  <TitlesOfParts>
    <vt:vector size="29" baseType="lpstr">
      <vt:lpstr>맑은 고딕</vt:lpstr>
      <vt:lpstr>Adobe Garamond Pro Bold</vt:lpstr>
      <vt:lpstr>Arial</vt:lpstr>
      <vt:lpstr>Arial Black</vt:lpstr>
      <vt:lpstr>Calibri</vt:lpstr>
      <vt:lpstr>Century Gothic</vt:lpstr>
      <vt:lpstr>HY중고딕</vt:lpstr>
      <vt:lpstr>PMingLiU</vt:lpstr>
      <vt:lpstr>SimHei</vt:lpstr>
      <vt:lpstr>华文细黑</vt:lpstr>
      <vt:lpstr>Symbol</vt:lpstr>
      <vt:lpstr>Times New Roman</vt:lpstr>
      <vt:lpstr>Verdana</vt:lpstr>
      <vt:lpstr>Wingdings 3</vt:lpstr>
      <vt:lpstr>Template</vt: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TM25r</dc:creator>
  <cp:lastModifiedBy>Müdür</cp:lastModifiedBy>
  <cp:revision>1087</cp:revision>
  <cp:lastPrinted>2023-09-12T09:46:04Z</cp:lastPrinted>
  <dcterms:created xsi:type="dcterms:W3CDTF">2017-03-08T08:30:40Z</dcterms:created>
  <dcterms:modified xsi:type="dcterms:W3CDTF">2023-09-12T11:36:15Z</dcterms:modified>
</cp:coreProperties>
</file>